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Fraunces"/>
      <p:regular r:id="rId26"/>
      <p:bold r:id="rId27"/>
      <p:italic r:id="rId28"/>
      <p:boldItalic r:id="rId29"/>
    </p:embeddedFont>
    <p:embeddedFont>
      <p:font typeface="Roboto"/>
      <p:regular r:id="rId30"/>
      <p:bold r:id="rId31"/>
      <p:italic r:id="rId32"/>
      <p:boldItalic r:id="rId33"/>
    </p:embeddedFont>
    <p:embeddedFont>
      <p:font typeface="Noto Sans Symbols"/>
      <p:regular r:id="rId34"/>
      <p:bold r:id="rId35"/>
    </p:embeddedFont>
    <p:embeddedFont>
      <p:font typeface="Epilogue"/>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jtRpCw7CZyzfm7nO/iMdY9FUK8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raunces-regular.fntdata"/><Relationship Id="rId25" Type="http://schemas.openxmlformats.org/officeDocument/2006/relationships/slide" Target="slides/slide21.xml"/><Relationship Id="rId28" Type="http://schemas.openxmlformats.org/officeDocument/2006/relationships/font" Target="fonts/Fraunces-italic.fntdata"/><Relationship Id="rId27" Type="http://schemas.openxmlformats.org/officeDocument/2006/relationships/font" Target="fonts/Fraunce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raunces-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NotoSansSymbols-bold.fntdata"/><Relationship Id="rId12" Type="http://schemas.openxmlformats.org/officeDocument/2006/relationships/slide" Target="slides/slide8.xml"/><Relationship Id="rId34" Type="http://schemas.openxmlformats.org/officeDocument/2006/relationships/font" Target="fonts/NotoSansSymbols-regular.fntdata"/><Relationship Id="rId15" Type="http://schemas.openxmlformats.org/officeDocument/2006/relationships/slide" Target="slides/slide11.xml"/><Relationship Id="rId37" Type="http://schemas.openxmlformats.org/officeDocument/2006/relationships/font" Target="fonts/Epilogue-bold.fntdata"/><Relationship Id="rId14" Type="http://schemas.openxmlformats.org/officeDocument/2006/relationships/slide" Target="slides/slide10.xml"/><Relationship Id="rId36" Type="http://schemas.openxmlformats.org/officeDocument/2006/relationships/font" Target="fonts/Epilogue-regular.fntdata"/><Relationship Id="rId17" Type="http://schemas.openxmlformats.org/officeDocument/2006/relationships/slide" Target="slides/slide13.xml"/><Relationship Id="rId39" Type="http://schemas.openxmlformats.org/officeDocument/2006/relationships/font" Target="fonts/Epilogue-boldItalic.fntdata"/><Relationship Id="rId16" Type="http://schemas.openxmlformats.org/officeDocument/2006/relationships/slide" Target="slides/slide12.xml"/><Relationship Id="rId38" Type="http://schemas.openxmlformats.org/officeDocument/2006/relationships/font" Target="fonts/Epilogue-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environment/2019/dec/25/2020-set-to-be-year-of-the-electric-car-say-industry-analyst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Requesting for £500k funding for a 15% share of the company from Bisons investors today. </a:t>
            </a:r>
            <a:endParaRPr/>
          </a:p>
          <a:p>
            <a:pPr indent="0" lvl="0" marL="0" rtl="0" algn="l">
              <a:lnSpc>
                <a:spcPct val="100000"/>
              </a:lnSpc>
              <a:spcBef>
                <a:spcPts val="0"/>
              </a:spcBef>
              <a:spcAft>
                <a:spcPts val="0"/>
              </a:spcAft>
              <a:buSzPts val="1400"/>
              <a:buNone/>
            </a:pPr>
            <a:r>
              <a:rPr lang="en-GB"/>
              <a:t>£140k in total from 7 investors for the idea &amp; concept.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b82e5d21f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25b82e5d21f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i="0" lang="en-GB" u="none" strike="noStrike">
                <a:solidFill>
                  <a:srgbClr val="000000"/>
                </a:solidFill>
              </a:rPr>
              <a:t>- Lack of charging infrastructure: A lack of charging infrastructure is a significant challenge facing EV manufacturers in the UK. A recent survey by Kwik Fit found that 37% of respondents cited a lack of charging points in their area as the most important reason for preventing them from buying an EV[2]. Unequal access to charging infrastructure could result in an unequal uptake of EVs worldwide, slowing the switch to more greener forms of transport[2].</a:t>
            </a:r>
            <a:endParaRPr i="0" u="none" strike="noStrike">
              <a:solidFill>
                <a:srgbClr val="000000"/>
              </a:solidFill>
            </a:endParaRPr>
          </a:p>
          <a:p>
            <a:pPr indent="0" lvl="0" marL="0" rtl="0" algn="l">
              <a:lnSpc>
                <a:spcPct val="100000"/>
              </a:lnSpc>
              <a:spcBef>
                <a:spcPts val="0"/>
              </a:spcBef>
              <a:spcAft>
                <a:spcPts val="0"/>
              </a:spcAft>
              <a:buSzPts val="1400"/>
              <a:buNone/>
            </a:pPr>
            <a:br>
              <a:rPr i="0" lang="en-GB" u="none" strike="noStrike">
                <a:solidFill>
                  <a:srgbClr val="000000"/>
                </a:solidFill>
              </a:rPr>
            </a:br>
            <a:r>
              <a:rPr i="0" lang="en-GB" u="none" strike="noStrike">
                <a:solidFill>
                  <a:srgbClr val="000000"/>
                </a:solidFill>
              </a:rPr>
              <a:t>- Battery technology and repair: A lack of data on EV batteries continues to challenge insurers who are forced to scrap EVs after mild accidents, potentially undermining EV adoption[3]. EV-related insurance claims are already 25.5% more expensive than for fossil-fuel equivalents and take 14% longer to repair[3]. There is also a shortage of skilled technicians who can effectively work on the growing number of EVs on UK roads[4].</a:t>
            </a:r>
            <a:endParaRPr i="0" u="none" strike="noStrike">
              <a:solidFill>
                <a:srgbClr val="000000"/>
              </a:solidFill>
            </a:endParaRPr>
          </a:p>
          <a:p>
            <a:pPr indent="0" lvl="0" marL="0" rtl="0" algn="l">
              <a:lnSpc>
                <a:spcPct val="100000"/>
              </a:lnSpc>
              <a:spcBef>
                <a:spcPts val="0"/>
              </a:spcBef>
              <a:spcAft>
                <a:spcPts val="0"/>
              </a:spcAft>
              <a:buSzPts val="1400"/>
              <a:buNone/>
            </a:pPr>
            <a:br>
              <a:rPr i="0" lang="en-GB" u="none" strike="noStrike">
                <a:solidFill>
                  <a:srgbClr val="000000"/>
                </a:solidFill>
              </a:rPr>
            </a:br>
            <a:r>
              <a:rPr i="0" lang="en-GB" u="none" strike="noStrike">
                <a:solidFill>
                  <a:srgbClr val="000000"/>
                </a:solidFill>
              </a:rPr>
              <a:t>- Idling concerns: The effects of the weather and idling concerns are also a concern for EV owners. Cold weather can reduce the range of EVs, and idling can drain the battery[4].</a:t>
            </a:r>
            <a:endParaRPr i="0" u="none" strike="noStrike">
              <a:solidFill>
                <a:srgbClr val="000000"/>
              </a:solidFill>
            </a:endParaRPr>
          </a:p>
          <a:p>
            <a:pPr indent="0" lvl="0" marL="0" rtl="0" algn="l">
              <a:lnSpc>
                <a:spcPct val="100000"/>
              </a:lnSpc>
              <a:spcBef>
                <a:spcPts val="0"/>
              </a:spcBef>
              <a:spcAft>
                <a:spcPts val="0"/>
              </a:spcAft>
              <a:buSzPts val="1400"/>
              <a:buNone/>
            </a:pPr>
            <a:br>
              <a:rPr i="0" lang="en-GB" u="none" strike="noStrike">
                <a:solidFill>
                  <a:srgbClr val="000000"/>
                </a:solidFill>
              </a:rPr>
            </a:br>
            <a:r>
              <a:rPr i="0" lang="en-GB" u="none" strike="noStrike">
                <a:solidFill>
                  <a:srgbClr val="000000"/>
                </a:solidFill>
              </a:rPr>
              <a:t>- Cost and range: Although the cost and range of EVs are improving all the time, they remain a challenge for EV manufacturers in the UK. EVs are still more expensive than traditional fuel vehicles, and the range of EVs can be limited compared to traditional fuel vehicles[1].</a:t>
            </a:r>
            <a:endParaRPr i="0" u="none" strike="noStrike">
              <a:solidFill>
                <a:srgbClr val="000000"/>
              </a:solidFill>
            </a:endParaRPr>
          </a:p>
          <a:p>
            <a:pPr indent="0" lvl="0" marL="0" rtl="0" algn="l">
              <a:lnSpc>
                <a:spcPct val="100000"/>
              </a:lnSpc>
              <a:spcBef>
                <a:spcPts val="0"/>
              </a:spcBef>
              <a:spcAft>
                <a:spcPts val="0"/>
              </a:spcAft>
              <a:buSzPts val="1400"/>
              <a:buNone/>
            </a:pPr>
            <a:br>
              <a:rPr i="0" lang="en-GB" u="none" strike="noStrike">
                <a:solidFill>
                  <a:srgbClr val="000000"/>
                </a:solidFill>
              </a:rPr>
            </a:br>
            <a:r>
              <a:rPr i="0" lang="en-GB" u="none" strike="noStrike">
                <a:solidFill>
                  <a:srgbClr val="000000"/>
                </a:solidFill>
              </a:rPr>
              <a:t>- Power system strain: If EVs become ubiquitous, then the local power system is going to be put under intense strain. If the whole of the UK vehicle fleet were to be electrified, it could double national electricity use and have a big impact on peak demand. Additional generating, transmission, and distribution capacity could be provided, but at a hefty price and involving much disruption[1].</a:t>
            </a:r>
            <a:endParaRPr i="0" u="none" strike="noStrike">
              <a:solidFill>
                <a:srgbClr val="000000"/>
              </a:solidFill>
            </a:endParaRPr>
          </a:p>
          <a:p>
            <a:pPr indent="0" lvl="0" marL="0" rtl="0" algn="l">
              <a:lnSpc>
                <a:spcPct val="100000"/>
              </a:lnSpc>
              <a:spcBef>
                <a:spcPts val="0"/>
              </a:spcBef>
              <a:spcAft>
                <a:spcPts val="0"/>
              </a:spcAft>
              <a:buSzPts val="1400"/>
              <a:buNone/>
            </a:pPr>
            <a:br>
              <a:rPr i="0" lang="en-GB" u="none" strike="noStrike">
                <a:solidFill>
                  <a:srgbClr val="000000"/>
                </a:solidFill>
              </a:rPr>
            </a:br>
            <a:r>
              <a:rPr i="0" lang="en-GB" u="none" strike="noStrike">
                <a:solidFill>
                  <a:srgbClr val="000000"/>
                </a:solidFill>
              </a:rPr>
              <a:t>Overall, these challenges need to be addressed to drive the adoption of EVs in the UK.</a:t>
            </a:r>
            <a:endParaRPr i="0" u="none" strike="noStrike">
              <a:solidFill>
                <a:srgbClr val="000000"/>
              </a:solidFill>
            </a:endParaRPr>
          </a:p>
          <a:p>
            <a:pPr indent="0" lvl="0" marL="0" rtl="0" algn="l">
              <a:lnSpc>
                <a:spcPct val="100000"/>
              </a:lnSpc>
              <a:spcBef>
                <a:spcPts val="0"/>
              </a:spcBef>
              <a:spcAft>
                <a:spcPts val="0"/>
              </a:spcAft>
              <a:buSzPts val="1400"/>
              <a:buNone/>
            </a:pPr>
            <a:br>
              <a:rPr lang="en-GB"/>
            </a:br>
            <a:br>
              <a:rPr lang="en-GB"/>
            </a:br>
            <a:r>
              <a:rPr i="0" lang="en-GB" u="none" strike="noStrike">
                <a:solidFill>
                  <a:srgbClr val="000000"/>
                </a:solidFill>
              </a:rPr>
              <a:t>Citations:</a:t>
            </a:r>
            <a:endParaRPr i="0" u="none" strike="noStrike">
              <a:solidFill>
                <a:srgbClr val="000000"/>
              </a:solidFill>
            </a:endParaRPr>
          </a:p>
          <a:p>
            <a:pPr indent="0" lvl="0" marL="0" rtl="0" algn="l">
              <a:lnSpc>
                <a:spcPct val="100000"/>
              </a:lnSpc>
              <a:spcBef>
                <a:spcPts val="0"/>
              </a:spcBef>
              <a:spcAft>
                <a:spcPts val="0"/>
              </a:spcAft>
              <a:buSzPts val="1400"/>
              <a:buNone/>
            </a:pPr>
            <a:r>
              <a:rPr i="0" lang="en-GB" u="none" strike="noStrike">
                <a:solidFill>
                  <a:srgbClr val="000000"/>
                </a:solidFill>
              </a:rPr>
              <a:t>[1] https://www.mottmac.com/views/massive-challenges-ahead-as-uk-moves-to-electric-vehicles</a:t>
            </a:r>
            <a:endParaRPr i="0" u="none" strike="noStrike">
              <a:solidFill>
                <a:srgbClr val="000000"/>
              </a:solidFill>
            </a:endParaRPr>
          </a:p>
          <a:p>
            <a:pPr indent="0" lvl="0" marL="0" rtl="0" algn="l">
              <a:lnSpc>
                <a:spcPct val="100000"/>
              </a:lnSpc>
              <a:spcBef>
                <a:spcPts val="0"/>
              </a:spcBef>
              <a:spcAft>
                <a:spcPts val="0"/>
              </a:spcAft>
              <a:buSzPts val="1400"/>
              <a:buNone/>
            </a:pPr>
            <a:r>
              <a:rPr i="0" lang="en-GB" u="none" strike="noStrike">
                <a:solidFill>
                  <a:srgbClr val="000000"/>
                </a:solidFill>
              </a:rPr>
              <a:t>[2] https://dis-blog.thalesgroup.com/iot/2022/03/08/electric-cars-four-challenges-manufacturers-need-to-address-to-drive-adoption/</a:t>
            </a:r>
            <a:endParaRPr i="0" u="none" strike="noStrike">
              <a:solidFill>
                <a:srgbClr val="000000"/>
              </a:solidFill>
            </a:endParaRPr>
          </a:p>
          <a:p>
            <a:pPr indent="0" lvl="0" marL="0" rtl="0" algn="l">
              <a:lnSpc>
                <a:spcPct val="100000"/>
              </a:lnSpc>
              <a:spcBef>
                <a:spcPts val="0"/>
              </a:spcBef>
              <a:spcAft>
                <a:spcPts val="0"/>
              </a:spcAft>
              <a:buSzPts val="1400"/>
              <a:buNone/>
            </a:pPr>
            <a:r>
              <a:rPr i="0" lang="en-GB" u="none" strike="noStrike">
                <a:solidFill>
                  <a:srgbClr val="000000"/>
                </a:solidFill>
              </a:rPr>
              <a:t>[3] https://www.reuters.com/business/autos-transportation/ev-batteries-remain-major-challenge-insurers-uks-thatcham-2023-07-04/</a:t>
            </a:r>
            <a:endParaRPr i="0" u="none" strike="noStrike">
              <a:solidFill>
                <a:srgbClr val="000000"/>
              </a:solidFill>
            </a:endParaRPr>
          </a:p>
          <a:p>
            <a:pPr indent="0" lvl="0" marL="0" rtl="0" algn="l">
              <a:lnSpc>
                <a:spcPct val="100000"/>
              </a:lnSpc>
              <a:spcBef>
                <a:spcPts val="0"/>
              </a:spcBef>
              <a:spcAft>
                <a:spcPts val="0"/>
              </a:spcAft>
              <a:buSzPts val="1400"/>
              <a:buNone/>
            </a:pPr>
            <a:r>
              <a:rPr i="0" lang="en-GB" u="none" strike="noStrike">
                <a:solidFill>
                  <a:srgbClr val="000000"/>
                </a:solidFill>
              </a:rPr>
              <a:t>[4] https://www.rivusgroup.co.uk/common-challenges-with-electric-vehicles-and-how-to-overcome-them/</a:t>
            </a:r>
            <a:endParaRPr i="0" u="none" strike="noStrike">
              <a:solidFill>
                <a:srgbClr val="000000"/>
              </a:solidFill>
            </a:endParaRPr>
          </a:p>
          <a:p>
            <a:pPr indent="0" lvl="0" marL="0" rtl="0" algn="l">
              <a:lnSpc>
                <a:spcPct val="100000"/>
              </a:lnSpc>
              <a:spcBef>
                <a:spcPts val="0"/>
              </a:spcBef>
              <a:spcAft>
                <a:spcPts val="0"/>
              </a:spcAft>
              <a:buSzPts val="1400"/>
              <a:buNone/>
            </a:pPr>
            <a:r>
              <a:rPr i="0" lang="en-GB" u="none" strike="noStrike">
                <a:solidFill>
                  <a:srgbClr val="000000"/>
                </a:solidFill>
              </a:rPr>
              <a:t>[5] https://www.cnbc.com/2023/05/17/stellantis-warns-of-uk-exodus-of-ev-production-under-post-brexit-rules.html</a:t>
            </a:r>
            <a:endParaRPr i="0" u="none" strike="noStrike">
              <a:solidFill>
                <a:srgbClr val="000000"/>
              </a:solidFill>
            </a:endParaRPr>
          </a:p>
          <a:p>
            <a:pPr indent="0" lvl="0" marL="0" rtl="0" algn="l">
              <a:lnSpc>
                <a:spcPct val="100000"/>
              </a:lnSpc>
              <a:spcBef>
                <a:spcPts val="0"/>
              </a:spcBef>
              <a:spcAft>
                <a:spcPts val="0"/>
              </a:spcAft>
              <a:buSzPts val="1400"/>
              <a:buNone/>
            </a:pPr>
            <a:r>
              <a:rPr i="0" lang="en-GB" u="none" strike="noStrike">
                <a:solidFill>
                  <a:srgbClr val="000000"/>
                </a:solidFill>
              </a:rPr>
              <a:t>[6] https://www.mondaq.com/uk/rail-road--cycling/1150728/the-electric-vehicle-industry-the-next-big-challenges</a:t>
            </a:r>
            <a:endParaRPr i="0" u="none" strike="noStrike">
              <a:solidFill>
                <a:srgbClr val="000000"/>
              </a:solidFill>
            </a:endParaRPr>
          </a:p>
          <a:p>
            <a:pPr indent="0" lvl="0" marL="0" rtl="0" algn="l">
              <a:lnSpc>
                <a:spcPct val="100000"/>
              </a:lnSpc>
              <a:spcBef>
                <a:spcPts val="0"/>
              </a:spcBef>
              <a:spcAft>
                <a:spcPts val="0"/>
              </a:spcAft>
              <a:buSzPts val="1400"/>
              <a:buNone/>
            </a:pPr>
            <a:br>
              <a:rPr lang="en-GB"/>
            </a:br>
            <a:br>
              <a:rPr lang="en-GB"/>
            </a:br>
            <a:endParaRPr/>
          </a:p>
        </p:txBody>
      </p:sp>
      <p:sp>
        <p:nvSpPr>
          <p:cNvPr id="235" name="Google Shape;23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Government Influence – increase in incentives such as subsidies &amp; tax credit</a:t>
            </a:r>
            <a:endParaRPr/>
          </a:p>
        </p:txBody>
      </p:sp>
      <p:sp>
        <p:nvSpPr>
          <p:cNvPr id="258" name="Google Shape;25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lang="en-GB" sz="1200" u="sng">
                <a:solidFill>
                  <a:schemeClr val="accent1"/>
                </a:solidFill>
                <a:latin typeface="Epilogue"/>
                <a:ea typeface="Epilogue"/>
                <a:cs typeface="Epilogue"/>
                <a:sym typeface="Epilogue"/>
              </a:rPr>
              <a:t>Production</a:t>
            </a:r>
            <a:endParaRPr/>
          </a:p>
          <a:p>
            <a:pPr indent="-228600" lvl="0" marL="457200" marR="0" rtl="0" algn="l">
              <a:lnSpc>
                <a:spcPct val="100000"/>
              </a:lnSpc>
              <a:spcBef>
                <a:spcPts val="0"/>
              </a:spcBef>
              <a:spcAft>
                <a:spcPts val="0"/>
              </a:spcAft>
              <a:buClr>
                <a:srgbClr val="000000"/>
              </a:buClr>
              <a:buSzPts val="1400"/>
              <a:buFont typeface="Arial"/>
              <a:buNone/>
            </a:pPr>
            <a:r>
              <a:rPr lang="en-GB" sz="1200">
                <a:solidFill>
                  <a:srgbClr val="EBECEF"/>
                </a:solidFill>
                <a:latin typeface="Epilogue"/>
                <a:ea typeface="Epilogue"/>
                <a:cs typeface="Epilogue"/>
                <a:sym typeface="Epilogue"/>
              </a:rPr>
              <a:t>We have partnered with a leading contract manufacturer for the production of our prototype.</a:t>
            </a:r>
            <a:endParaRPr/>
          </a:p>
          <a:p>
            <a:pPr indent="-228600" lvl="0" marL="457200" marR="0" rtl="0" algn="l">
              <a:lnSpc>
                <a:spcPct val="100000"/>
              </a:lnSpc>
              <a:spcBef>
                <a:spcPts val="0"/>
              </a:spcBef>
              <a:spcAft>
                <a:spcPts val="0"/>
              </a:spcAft>
              <a:buClr>
                <a:srgbClr val="000000"/>
              </a:buClr>
              <a:buSzPts val="1400"/>
              <a:buFont typeface="Arial"/>
              <a:buNone/>
            </a:pPr>
            <a:r>
              <a:rPr lang="en-GB" sz="1200">
                <a:solidFill>
                  <a:srgbClr val="EBECEF"/>
                </a:solidFill>
                <a:latin typeface="Epilogue"/>
                <a:ea typeface="Epilogue"/>
                <a:cs typeface="Epilogue"/>
                <a:sym typeface="Epilogue"/>
              </a:rPr>
              <a:t>We have estimated our initial costs including R&amp;D &amp; tooling, and production</a:t>
            </a:r>
            <a:endParaRPr sz="1200"/>
          </a:p>
          <a:p>
            <a:pPr indent="-228600" lvl="0" marL="457200" marR="0" rtl="0" algn="l">
              <a:lnSpc>
                <a:spcPct val="100000"/>
              </a:lnSpc>
              <a:spcBef>
                <a:spcPts val="0"/>
              </a:spcBef>
              <a:spcAft>
                <a:spcPts val="0"/>
              </a:spcAft>
              <a:buClr>
                <a:srgbClr val="000000"/>
              </a:buClr>
              <a:buSzPts val="1400"/>
              <a:buFont typeface="Arial"/>
              <a:buNone/>
            </a:pPr>
            <a:r>
              <a:t/>
            </a:r>
            <a:endParaRPr b="1" sz="1200" u="sng">
              <a:solidFill>
                <a:schemeClr val="accent1"/>
              </a:solidFill>
              <a:latin typeface="Epilogue"/>
              <a:ea typeface="Epilogue"/>
              <a:cs typeface="Epilogue"/>
              <a:sym typeface="Epilogue"/>
            </a:endParaRPr>
          </a:p>
          <a:p>
            <a:pPr indent="-228600" lvl="0" marL="457200" marR="0" rtl="0" algn="l">
              <a:lnSpc>
                <a:spcPct val="100000"/>
              </a:lnSpc>
              <a:spcBef>
                <a:spcPts val="0"/>
              </a:spcBef>
              <a:spcAft>
                <a:spcPts val="0"/>
              </a:spcAft>
              <a:buClr>
                <a:srgbClr val="000000"/>
              </a:buClr>
              <a:buSzPts val="1400"/>
              <a:buFont typeface="Arial"/>
              <a:buNone/>
            </a:pPr>
            <a:r>
              <a:rPr b="1" lang="en-GB" sz="1200" u="sng">
                <a:solidFill>
                  <a:schemeClr val="accent1"/>
                </a:solidFill>
                <a:latin typeface="Epilogue"/>
                <a:ea typeface="Epilogue"/>
                <a:cs typeface="Epilogue"/>
                <a:sym typeface="Epilogue"/>
              </a:rPr>
              <a:t>Distribution</a:t>
            </a:r>
            <a:endParaRPr/>
          </a:p>
          <a:p>
            <a:pPr indent="-228600" lvl="0" marL="457200" marR="0" rtl="0" algn="l">
              <a:lnSpc>
                <a:spcPct val="100000"/>
              </a:lnSpc>
              <a:spcBef>
                <a:spcPts val="0"/>
              </a:spcBef>
              <a:spcAft>
                <a:spcPts val="0"/>
              </a:spcAft>
              <a:buClr>
                <a:srgbClr val="000000"/>
              </a:buClr>
              <a:buSzPts val="1400"/>
              <a:buFont typeface="Arial"/>
              <a:buNone/>
            </a:pPr>
            <a:r>
              <a:rPr lang="en-GB" sz="1200">
                <a:solidFill>
                  <a:schemeClr val="accent1"/>
                </a:solidFill>
                <a:latin typeface="Epilogue"/>
                <a:ea typeface="Epilogue"/>
                <a:cs typeface="Epilogue"/>
                <a:sym typeface="Epilogue"/>
              </a:rPr>
              <a:t>Online Sales via our website and third-party e-commerce platforms</a:t>
            </a:r>
            <a:endParaRPr sz="1200">
              <a:solidFill>
                <a:schemeClr val="accent1"/>
              </a:solidFill>
            </a:endParaRPr>
          </a:p>
          <a:p>
            <a:pPr indent="-228600" lvl="0" marL="457200" marR="0" rtl="0" algn="l">
              <a:lnSpc>
                <a:spcPct val="100000"/>
              </a:lnSpc>
              <a:spcBef>
                <a:spcPts val="0"/>
              </a:spcBef>
              <a:spcAft>
                <a:spcPts val="0"/>
              </a:spcAft>
              <a:buClr>
                <a:srgbClr val="000000"/>
              </a:buClr>
              <a:buSzPts val="1400"/>
              <a:buFont typeface="Arial"/>
              <a:buNone/>
            </a:pPr>
            <a:r>
              <a:rPr lang="en-GB" sz="1200">
                <a:solidFill>
                  <a:schemeClr val="accent1"/>
                </a:solidFill>
                <a:latin typeface="Epilogue"/>
                <a:ea typeface="Epilogue"/>
                <a:cs typeface="Epilogue"/>
                <a:sym typeface="Epilogue"/>
              </a:rPr>
              <a:t>Retail Sales through selected stores and dealerships</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accent1"/>
              </a:solidFill>
              <a:latin typeface="Epilogue"/>
              <a:ea typeface="Epilogue"/>
              <a:cs typeface="Epilogue"/>
              <a:sym typeface="Epilogue"/>
            </a:endParaRPr>
          </a:p>
          <a:p>
            <a:pPr indent="-228600" lvl="0" marL="457200" marR="0" rtl="0" algn="l">
              <a:lnSpc>
                <a:spcPct val="100000"/>
              </a:lnSpc>
              <a:spcBef>
                <a:spcPts val="0"/>
              </a:spcBef>
              <a:spcAft>
                <a:spcPts val="0"/>
              </a:spcAft>
              <a:buClr>
                <a:srgbClr val="000000"/>
              </a:buClr>
              <a:buSzPts val="1400"/>
              <a:buFont typeface="Arial"/>
              <a:buNone/>
            </a:pPr>
            <a:r>
              <a:rPr b="1" lang="en-GB" sz="1200" u="sng">
                <a:solidFill>
                  <a:schemeClr val="accent1"/>
                </a:solidFill>
                <a:latin typeface="Fraunces"/>
                <a:ea typeface="Fraunces"/>
                <a:cs typeface="Fraunces"/>
                <a:sym typeface="Fraunces"/>
              </a:rPr>
              <a:t>Marketing &amp; Advertising</a:t>
            </a:r>
            <a:endParaRPr b="1" sz="1200" u="sng">
              <a:solidFill>
                <a:schemeClr val="accent1"/>
              </a:solidFill>
              <a:latin typeface="Epilogue"/>
              <a:ea typeface="Epilogue"/>
              <a:cs typeface="Epilogue"/>
              <a:sym typeface="Epilogue"/>
            </a:endParaRPr>
          </a:p>
          <a:p>
            <a:pPr indent="-228600" lvl="0" marL="457200" marR="0" rtl="0" algn="l">
              <a:lnSpc>
                <a:spcPct val="100000"/>
              </a:lnSpc>
              <a:spcBef>
                <a:spcPts val="0"/>
              </a:spcBef>
              <a:spcAft>
                <a:spcPts val="0"/>
              </a:spcAft>
              <a:buClr>
                <a:srgbClr val="000000"/>
              </a:buClr>
              <a:buSzPts val="1400"/>
              <a:buFont typeface="Arial"/>
              <a:buNone/>
            </a:pPr>
            <a:r>
              <a:rPr lang="en-GB" sz="1200">
                <a:solidFill>
                  <a:schemeClr val="accent1"/>
                </a:solidFill>
                <a:latin typeface="Epilogue"/>
                <a:ea typeface="Epilogue"/>
                <a:cs typeface="Epilogue"/>
                <a:sym typeface="Epilogue"/>
              </a:rPr>
              <a:t>We will use targeted digital advertising and influencer marketing to reach our target market.</a:t>
            </a:r>
            <a:endParaRPr/>
          </a:p>
          <a:p>
            <a:pPr indent="-228600" lvl="0" marL="457200" rtl="0" algn="l">
              <a:lnSpc>
                <a:spcPct val="100000"/>
              </a:lnSpc>
              <a:spcBef>
                <a:spcPts val="1500"/>
              </a:spcBef>
              <a:spcAft>
                <a:spcPts val="0"/>
              </a:spcAft>
              <a:buSzPts val="1400"/>
              <a:buFont typeface="Arial"/>
              <a:buChar char="•"/>
            </a:pPr>
            <a:r>
              <a:rPr b="0" i="0" lang="en-GB" sz="1800" u="none" strike="noStrike">
                <a:solidFill>
                  <a:srgbClr val="374151"/>
                </a:solidFill>
                <a:latin typeface="Arial"/>
                <a:ea typeface="Arial"/>
                <a:cs typeface="Arial"/>
                <a:sym typeface="Arial"/>
              </a:rPr>
              <a:t>Digital Advertising: Online ads targeting EV enthusiasts and rural areas.</a:t>
            </a:r>
            <a:endParaRPr/>
          </a:p>
          <a:p>
            <a:pPr indent="-228600" lvl="0" marL="457200" rtl="0" algn="l">
              <a:lnSpc>
                <a:spcPct val="100000"/>
              </a:lnSpc>
              <a:spcBef>
                <a:spcPts val="0"/>
              </a:spcBef>
              <a:spcAft>
                <a:spcPts val="0"/>
              </a:spcAft>
              <a:buSzPts val="1400"/>
              <a:buFont typeface="Arial"/>
              <a:buChar char="•"/>
            </a:pPr>
            <a:r>
              <a:rPr b="0" i="0" lang="en-GB" sz="1800" u="none" strike="noStrike">
                <a:solidFill>
                  <a:srgbClr val="374151"/>
                </a:solidFill>
                <a:latin typeface="Arial"/>
                <a:ea typeface="Arial"/>
                <a:cs typeface="Arial"/>
                <a:sym typeface="Arial"/>
              </a:rPr>
              <a:t>Social Media: Engage with potential customers through relevant EV and environmental communities.</a:t>
            </a:r>
            <a:endParaRPr/>
          </a:p>
          <a:p>
            <a:pPr indent="-228600" lvl="0" marL="457200" rtl="0" algn="l">
              <a:lnSpc>
                <a:spcPct val="100000"/>
              </a:lnSpc>
              <a:spcBef>
                <a:spcPts val="0"/>
              </a:spcBef>
              <a:spcAft>
                <a:spcPts val="0"/>
              </a:spcAft>
              <a:buSzPts val="1400"/>
              <a:buFont typeface="Arial"/>
              <a:buChar char="•"/>
            </a:pPr>
            <a:r>
              <a:rPr b="0" i="0" lang="en-GB" sz="1800" u="none" strike="noStrike">
                <a:solidFill>
                  <a:srgbClr val="374151"/>
                </a:solidFill>
                <a:latin typeface="Arial"/>
                <a:ea typeface="Arial"/>
                <a:cs typeface="Arial"/>
                <a:sym typeface="Arial"/>
              </a:rPr>
              <a:t>Partnerships: Collaborate with EV dealerships and local businesses to promote the powerbank.</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accent1"/>
              </a:solidFill>
              <a:latin typeface="Epilogue"/>
              <a:ea typeface="Epilogue"/>
              <a:cs typeface="Epilogue"/>
              <a:sym typeface="Epilogue"/>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accent1"/>
              </a:solidFill>
              <a:latin typeface="Epilogue"/>
              <a:ea typeface="Epilogue"/>
              <a:cs typeface="Epilogue"/>
              <a:sym typeface="Epilogue"/>
            </a:endParaRPr>
          </a:p>
          <a:p>
            <a:pPr indent="-228600" lvl="0" marL="457200" marR="0" rtl="0" algn="l">
              <a:lnSpc>
                <a:spcPct val="100000"/>
              </a:lnSpc>
              <a:spcBef>
                <a:spcPts val="0"/>
              </a:spcBef>
              <a:spcAft>
                <a:spcPts val="0"/>
              </a:spcAft>
              <a:buClr>
                <a:srgbClr val="000000"/>
              </a:buClr>
              <a:buSzPts val="1400"/>
              <a:buFont typeface="Arial"/>
              <a:buNone/>
            </a:pPr>
            <a:r>
              <a:rPr b="1" lang="en-GB" sz="1200">
                <a:solidFill>
                  <a:schemeClr val="accent1"/>
                </a:solidFill>
                <a:latin typeface="Fraunces"/>
                <a:ea typeface="Fraunces"/>
                <a:cs typeface="Fraunces"/>
                <a:sym typeface="Fraunces"/>
              </a:rPr>
              <a:t>Revenue Model</a:t>
            </a:r>
            <a:endParaRPr b="1" sz="1200">
              <a:solidFill>
                <a:schemeClr val="accent1"/>
              </a:solidFill>
              <a:latin typeface="Epilogue"/>
              <a:ea typeface="Epilogue"/>
              <a:cs typeface="Epilogue"/>
              <a:sym typeface="Epilogue"/>
            </a:endParaRPr>
          </a:p>
          <a:p>
            <a:pPr indent="-228600" lvl="0" marL="457200" marR="0" rtl="0" algn="l">
              <a:lnSpc>
                <a:spcPct val="100000"/>
              </a:lnSpc>
              <a:spcBef>
                <a:spcPts val="0"/>
              </a:spcBef>
              <a:spcAft>
                <a:spcPts val="0"/>
              </a:spcAft>
              <a:buClr>
                <a:srgbClr val="000000"/>
              </a:buClr>
              <a:buSzPts val="1400"/>
              <a:buFont typeface="Arial"/>
              <a:buNone/>
            </a:pPr>
            <a:r>
              <a:rPr lang="en-GB" sz="1200">
                <a:solidFill>
                  <a:schemeClr val="accent1"/>
                </a:solidFill>
                <a:latin typeface="Epilogue"/>
                <a:ea typeface="Epilogue"/>
                <a:cs typeface="Epilogue"/>
                <a:sym typeface="Epilogue"/>
              </a:rPr>
              <a:t>We will generate revenue through the sale of our battery packs, charging stations and subscription-based services.</a:t>
            </a:r>
            <a:endParaRPr sz="1200">
              <a:solidFill>
                <a:schemeClr val="accent1"/>
              </a:solidFill>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accent1"/>
              </a:solidFill>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accent1"/>
              </a:solidFill>
            </a:endParaRPr>
          </a:p>
          <a:p>
            <a:pPr indent="-228600" lvl="0" marL="457200" rtl="0" algn="l">
              <a:lnSpc>
                <a:spcPct val="100000"/>
              </a:lnSpc>
              <a:spcBef>
                <a:spcPts val="0"/>
              </a:spcBef>
              <a:spcAft>
                <a:spcPts val="0"/>
              </a:spcAft>
              <a:buSzPts val="1400"/>
              <a:buNone/>
            </a:pPr>
            <a:r>
              <a:rPr b="0" i="0" lang="en-GB" sz="1800" u="none" strike="noStrike">
                <a:solidFill>
                  <a:srgbClr val="000000"/>
                </a:solidFill>
                <a:latin typeface="Arial"/>
                <a:ea typeface="Arial"/>
                <a:cs typeface="Arial"/>
                <a:sym typeface="Arial"/>
              </a:rPr>
              <a:t>**Pricing Strategy:**</a:t>
            </a:r>
            <a:endParaRPr b="0" i="0" u="none" strike="noStrike">
              <a:solidFill>
                <a:srgbClr val="000000"/>
              </a:solidFill>
            </a:endParaRPr>
          </a:p>
          <a:p>
            <a:pPr indent="-228600" lvl="0" marL="457200" rtl="0" algn="l">
              <a:lnSpc>
                <a:spcPct val="100000"/>
              </a:lnSpc>
              <a:spcBef>
                <a:spcPts val="0"/>
              </a:spcBef>
              <a:spcAft>
                <a:spcPts val="0"/>
              </a:spcAft>
              <a:buSzPts val="1400"/>
              <a:buNone/>
            </a:pPr>
            <a:r>
              <a:rPr b="0" i="0" lang="en-GB" sz="1800" u="none" strike="noStrike">
                <a:solidFill>
                  <a:srgbClr val="000000"/>
                </a:solidFill>
                <a:latin typeface="Arial"/>
                <a:ea typeface="Arial"/>
                <a:cs typeface="Arial"/>
                <a:sym typeface="Arial"/>
              </a:rPr>
              <a:t>- One-Time Purchase: £600</a:t>
            </a:r>
            <a:endParaRPr b="0" i="0" u="none" strike="noStrike">
              <a:solidFill>
                <a:srgbClr val="000000"/>
              </a:solidFill>
            </a:endParaRPr>
          </a:p>
          <a:p>
            <a:pPr indent="-228600" lvl="0" marL="457200" rtl="0" algn="l">
              <a:lnSpc>
                <a:spcPct val="100000"/>
              </a:lnSpc>
              <a:spcBef>
                <a:spcPts val="0"/>
              </a:spcBef>
              <a:spcAft>
                <a:spcPts val="0"/>
              </a:spcAft>
              <a:buSzPts val="1400"/>
              <a:buNone/>
            </a:pPr>
            <a:r>
              <a:rPr b="0" i="0" lang="en-GB" sz="1800" u="none" strike="noStrike">
                <a:solidFill>
                  <a:srgbClr val="000000"/>
                </a:solidFill>
                <a:latin typeface="Arial"/>
                <a:ea typeface="Arial"/>
                <a:cs typeface="Arial"/>
                <a:sym typeface="Arial"/>
              </a:rPr>
              <a:t>- Monthly Subscription: £50/month (At least 12 months, renewable for one-month rolling contract afterwards)</a:t>
            </a:r>
            <a:endParaRPr b="0" i="0" u="none" strike="noStrike">
              <a:solidFill>
                <a:srgbClr val="000000"/>
              </a:solidFill>
            </a:endParaRPr>
          </a:p>
          <a:p>
            <a:pPr indent="-228600" lvl="0" marL="457200" rtl="0" algn="l">
              <a:lnSpc>
                <a:spcPct val="100000"/>
              </a:lnSpc>
              <a:spcBef>
                <a:spcPts val="0"/>
              </a:spcBef>
              <a:spcAft>
                <a:spcPts val="0"/>
              </a:spcAft>
              <a:buSzPts val="1400"/>
              <a:buNone/>
            </a:pPr>
            <a:br>
              <a:rPr b="0" i="0" lang="en-GB" u="none" strike="noStrike">
                <a:solidFill>
                  <a:srgbClr val="000000"/>
                </a:solidFill>
              </a:rPr>
            </a:br>
            <a:r>
              <a:rPr b="0" i="0" lang="en-GB" sz="1800" u="none" strike="noStrike">
                <a:solidFill>
                  <a:srgbClr val="000000"/>
                </a:solidFill>
                <a:latin typeface="Arial"/>
                <a:ea typeface="Arial"/>
                <a:cs typeface="Arial"/>
                <a:sym typeface="Arial"/>
              </a:rPr>
              <a:t>**Rationale:**</a:t>
            </a:r>
            <a:endParaRPr b="0" i="0" u="none" strike="noStrike">
              <a:solidFill>
                <a:srgbClr val="000000"/>
              </a:solidFill>
            </a:endParaRPr>
          </a:p>
          <a:p>
            <a:pPr indent="-228600" lvl="0" marL="457200" rtl="0" algn="l">
              <a:lnSpc>
                <a:spcPct val="100000"/>
              </a:lnSpc>
              <a:spcBef>
                <a:spcPts val="0"/>
              </a:spcBef>
              <a:spcAft>
                <a:spcPts val="0"/>
              </a:spcAft>
              <a:buSzPts val="1400"/>
              <a:buNone/>
            </a:pPr>
            <a:r>
              <a:rPr b="0" i="0" lang="en-GB" sz="1800" u="none" strike="noStrike">
                <a:solidFill>
                  <a:srgbClr val="000000"/>
                </a:solidFill>
                <a:latin typeface="Arial"/>
                <a:ea typeface="Arial"/>
                <a:cs typeface="Arial"/>
                <a:sym typeface="Arial"/>
              </a:rPr>
              <a:t>The pricing model aims to cater to cost-conscious rural female buyers in the target audience. The one-time purchase option provides flexibility for customers who prefer to own the powerbank outright. The monthly subscription model allows customers to access the powerbank at an affordable cost, ensuring reliable charging for a minimum of 12 months and potentially increasing profitability per client with renewal contracts.</a:t>
            </a:r>
            <a:endParaRPr b="0" i="0" u="none" strike="noStrike">
              <a:solidFill>
                <a:srgbClr val="000000"/>
              </a:solidFill>
            </a:endParaRPr>
          </a:p>
          <a:p>
            <a:pPr indent="-228600" lvl="0" marL="457200" marR="0" rtl="0" algn="l">
              <a:lnSpc>
                <a:spcPct val="100000"/>
              </a:lnSpc>
              <a:spcBef>
                <a:spcPts val="0"/>
              </a:spcBef>
              <a:spcAft>
                <a:spcPts val="0"/>
              </a:spcAft>
              <a:buSzPts val="1400"/>
              <a:buNone/>
            </a:pPr>
            <a:br>
              <a:rPr b="0" i="0" lang="en-GB" u="none" strike="noStrike">
                <a:solidFill>
                  <a:srgbClr val="000000"/>
                </a:solidFill>
              </a:rPr>
            </a:br>
            <a:br>
              <a:rPr lang="en-GB"/>
            </a:br>
            <a:endParaRPr/>
          </a:p>
        </p:txBody>
      </p:sp>
      <p:sp>
        <p:nvSpPr>
          <p:cNvPr id="292" name="Google Shape;2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1C1917"/>
              </a:buClr>
              <a:buSzPts val="1400"/>
              <a:buFont typeface="Calibri"/>
              <a:buChar char="●"/>
            </a:pPr>
            <a:r>
              <a:rPr lang="en-GB" sz="1400">
                <a:solidFill>
                  <a:srgbClr val="1C1917"/>
                </a:solidFill>
              </a:rPr>
              <a:t>E</a:t>
            </a:r>
            <a:r>
              <a:rPr lang="en-GB" sz="1400">
                <a:solidFill>
                  <a:srgbClr val="1C1917"/>
                </a:solidFill>
              </a:rPr>
              <a:t>lectrical Engineers - Design battery packs, charging systems, power electronics. Optimize performance.</a:t>
            </a:r>
            <a:endParaRPr sz="1400">
              <a:solidFill>
                <a:srgbClr val="1C1917"/>
              </a:solidFill>
            </a:endParaRPr>
          </a:p>
          <a:p>
            <a:pPr indent="-317500" lvl="0" marL="457200" rtl="0" algn="l">
              <a:lnSpc>
                <a:spcPct val="115000"/>
              </a:lnSpc>
              <a:spcBef>
                <a:spcPts val="0"/>
              </a:spcBef>
              <a:spcAft>
                <a:spcPts val="0"/>
              </a:spcAft>
              <a:buClr>
                <a:srgbClr val="1C1917"/>
              </a:buClr>
              <a:buSzPts val="1400"/>
              <a:buFont typeface="Calibri"/>
              <a:buChar char="●"/>
            </a:pPr>
            <a:r>
              <a:rPr lang="en-GB" sz="1400">
                <a:solidFill>
                  <a:srgbClr val="1C1917"/>
                </a:solidFill>
              </a:rPr>
              <a:t>Mechanical Engineers - Design enclosures, structural components, thermal management systems.</a:t>
            </a:r>
            <a:endParaRPr sz="1400">
              <a:solidFill>
                <a:srgbClr val="1C1917"/>
              </a:solidFill>
            </a:endParaRPr>
          </a:p>
          <a:p>
            <a:pPr indent="-317500" lvl="0" marL="457200" rtl="0" algn="l">
              <a:lnSpc>
                <a:spcPct val="115000"/>
              </a:lnSpc>
              <a:spcBef>
                <a:spcPts val="0"/>
              </a:spcBef>
              <a:spcAft>
                <a:spcPts val="0"/>
              </a:spcAft>
              <a:buClr>
                <a:srgbClr val="1C1917"/>
              </a:buClr>
              <a:buSzPts val="1400"/>
              <a:buFont typeface="Calibri"/>
              <a:buChar char="●"/>
            </a:pPr>
            <a:r>
              <a:rPr lang="en-GB" sz="1400">
                <a:solidFill>
                  <a:srgbClr val="1C1917"/>
                </a:solidFill>
              </a:rPr>
              <a:t>Software Engineers - Develop battery management system and monitoring/control software and apps.</a:t>
            </a:r>
            <a:endParaRPr sz="1400">
              <a:solidFill>
                <a:srgbClr val="1C1917"/>
              </a:solidFill>
            </a:endParaRPr>
          </a:p>
          <a:p>
            <a:pPr indent="-317500" lvl="0" marL="457200" rtl="0" algn="l">
              <a:lnSpc>
                <a:spcPct val="115000"/>
              </a:lnSpc>
              <a:spcBef>
                <a:spcPts val="0"/>
              </a:spcBef>
              <a:spcAft>
                <a:spcPts val="0"/>
              </a:spcAft>
              <a:buClr>
                <a:srgbClr val="1C1917"/>
              </a:buClr>
              <a:buSzPts val="1400"/>
              <a:buFont typeface="Calibri"/>
              <a:buChar char="●"/>
            </a:pPr>
            <a:r>
              <a:rPr lang="en-GB" sz="1400">
                <a:solidFill>
                  <a:srgbClr val="1C1917"/>
                </a:solidFill>
              </a:rPr>
              <a:t>Quality engineers - Establish and manage testing protocols and product quality controls.</a:t>
            </a:r>
            <a:endParaRPr sz="1400">
              <a:solidFill>
                <a:srgbClr val="1C1917"/>
              </a:solidFill>
            </a:endParaRPr>
          </a:p>
          <a:p>
            <a:pPr indent="0" lvl="0" marL="0" rtl="0" algn="l">
              <a:lnSpc>
                <a:spcPct val="115000"/>
              </a:lnSpc>
              <a:spcBef>
                <a:spcPts val="0"/>
              </a:spcBef>
              <a:spcAft>
                <a:spcPts val="0"/>
              </a:spcAft>
              <a:buNone/>
            </a:pPr>
            <a:r>
              <a:t/>
            </a:r>
            <a:endParaRPr sz="1400">
              <a:solidFill>
                <a:srgbClr val="1C1917"/>
              </a:solidFill>
            </a:endParaRPr>
          </a:p>
          <a:p>
            <a:pPr indent="0" lvl="0" marL="0" rtl="0" algn="l">
              <a:lnSpc>
                <a:spcPct val="115000"/>
              </a:lnSpc>
              <a:spcBef>
                <a:spcPts val="0"/>
              </a:spcBef>
              <a:spcAft>
                <a:spcPts val="0"/>
              </a:spcAft>
              <a:buNone/>
            </a:pPr>
            <a:r>
              <a:rPr lang="en-GB" sz="1400">
                <a:solidFill>
                  <a:srgbClr val="1C1917"/>
                </a:solidFill>
              </a:rPr>
              <a:t>Marketing &amp; Sales</a:t>
            </a:r>
            <a:endParaRPr sz="1400">
              <a:solidFill>
                <a:srgbClr val="1C1917"/>
              </a:solidFill>
            </a:endParaRPr>
          </a:p>
          <a:p>
            <a:pPr indent="0" lvl="0" marL="0" rtl="0" algn="l">
              <a:lnSpc>
                <a:spcPct val="115000"/>
              </a:lnSpc>
              <a:spcBef>
                <a:spcPts val="0"/>
              </a:spcBef>
              <a:spcAft>
                <a:spcPts val="0"/>
              </a:spcAft>
              <a:buClr>
                <a:schemeClr val="dk1"/>
              </a:buClr>
              <a:buSzPts val="1100"/>
              <a:buFont typeface="Arial"/>
              <a:buNone/>
            </a:pPr>
            <a:r>
              <a:rPr lang="en-GB" sz="1100">
                <a:solidFill>
                  <a:srgbClr val="1C1917"/>
                </a:solidFill>
                <a:latin typeface="Roboto"/>
                <a:ea typeface="Roboto"/>
                <a:cs typeface="Roboto"/>
                <a:sym typeface="Roboto"/>
              </a:rPr>
              <a:t>Marketing &amp; Sales</a:t>
            </a:r>
            <a:endParaRPr sz="1100">
              <a:solidFill>
                <a:srgbClr val="1C1917"/>
              </a:solidFill>
              <a:latin typeface="Roboto"/>
              <a:ea typeface="Roboto"/>
              <a:cs typeface="Roboto"/>
              <a:sym typeface="Roboto"/>
            </a:endParaRPr>
          </a:p>
          <a:p>
            <a:pPr indent="-298450" lvl="0" marL="457200" rtl="0" algn="l">
              <a:lnSpc>
                <a:spcPct val="115000"/>
              </a:lnSpc>
              <a:spcBef>
                <a:spcPts val="0"/>
              </a:spcBef>
              <a:spcAft>
                <a:spcPts val="0"/>
              </a:spcAft>
              <a:buClr>
                <a:srgbClr val="1C1917"/>
              </a:buClr>
              <a:buSzPts val="1100"/>
              <a:buFont typeface="Roboto"/>
              <a:buChar char="●"/>
            </a:pPr>
            <a:r>
              <a:rPr lang="en-GB" sz="1100">
                <a:solidFill>
                  <a:srgbClr val="1C1917"/>
                </a:solidFill>
                <a:latin typeface="Roboto"/>
                <a:ea typeface="Roboto"/>
                <a:cs typeface="Roboto"/>
                <a:sym typeface="Roboto"/>
              </a:rPr>
              <a:t>Product managers - Define pricing, product specifications, and market positioning.</a:t>
            </a:r>
            <a:endParaRPr sz="1100">
              <a:solidFill>
                <a:srgbClr val="1C1917"/>
              </a:solidFill>
              <a:latin typeface="Roboto"/>
              <a:ea typeface="Roboto"/>
              <a:cs typeface="Roboto"/>
              <a:sym typeface="Roboto"/>
            </a:endParaRPr>
          </a:p>
          <a:p>
            <a:pPr indent="-298450" lvl="0" marL="457200" rtl="0" algn="l">
              <a:lnSpc>
                <a:spcPct val="115000"/>
              </a:lnSpc>
              <a:spcBef>
                <a:spcPts val="0"/>
              </a:spcBef>
              <a:spcAft>
                <a:spcPts val="0"/>
              </a:spcAft>
              <a:buClr>
                <a:srgbClr val="1C1917"/>
              </a:buClr>
              <a:buSzPts val="1100"/>
              <a:buFont typeface="Roboto"/>
              <a:buChar char="●"/>
            </a:pPr>
            <a:r>
              <a:rPr lang="en-GB" sz="1100">
                <a:solidFill>
                  <a:srgbClr val="1C1917"/>
                </a:solidFill>
                <a:latin typeface="Roboto"/>
                <a:ea typeface="Roboto"/>
                <a:cs typeface="Roboto"/>
                <a:sym typeface="Roboto"/>
              </a:rPr>
              <a:t>Marketing managers - Develop marketing strategies and campaigns, manage promotions.</a:t>
            </a:r>
            <a:endParaRPr sz="1100">
              <a:solidFill>
                <a:srgbClr val="1C1917"/>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1C1917"/>
              </a:solidFill>
              <a:latin typeface="Roboto"/>
              <a:ea typeface="Roboto"/>
              <a:cs typeface="Roboto"/>
              <a:sym typeface="Roboto"/>
            </a:endParaRPr>
          </a:p>
          <a:p>
            <a:pPr indent="0" lvl="0" marL="0" rtl="0" algn="l">
              <a:lnSpc>
                <a:spcPct val="115000"/>
              </a:lnSpc>
              <a:spcBef>
                <a:spcPts val="0"/>
              </a:spcBef>
              <a:spcAft>
                <a:spcPts val="0"/>
              </a:spcAft>
              <a:buNone/>
            </a:pPr>
            <a:r>
              <a:rPr lang="en-GB" sz="1100">
                <a:solidFill>
                  <a:srgbClr val="1C1917"/>
                </a:solidFill>
                <a:highlight>
                  <a:srgbClr val="FFFFFF"/>
                </a:highlight>
                <a:latin typeface="Roboto"/>
                <a:ea typeface="Roboto"/>
                <a:cs typeface="Roboto"/>
                <a:sym typeface="Roboto"/>
              </a:rPr>
              <a:t>The team would also need executive leadership and support functions like HR, finance, customer support, technicians etc. Key is having electrical, mechanical and software engineering experience specific to EV batteries.</a:t>
            </a:r>
            <a:endParaRPr sz="1100">
              <a:solidFill>
                <a:srgbClr val="1C1917"/>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1C1917"/>
              </a:solidFill>
            </a:endParaRPr>
          </a:p>
          <a:p>
            <a:pPr indent="0" lvl="0" marL="0" rtl="0" algn="ctr">
              <a:spcBef>
                <a:spcPts val="0"/>
              </a:spcBef>
              <a:spcAft>
                <a:spcPts val="0"/>
              </a:spcAft>
              <a:buClr>
                <a:srgbClr val="0E457B"/>
              </a:buClr>
              <a:buSzPts val="1750"/>
              <a:buFont typeface="Epilogue"/>
              <a:buNone/>
            </a:pPr>
            <a:r>
              <a:t/>
            </a:r>
            <a:endParaRPr sz="2000">
              <a:solidFill>
                <a:srgbClr val="0E457B"/>
              </a:solidFill>
            </a:endParaRPr>
          </a:p>
          <a:p>
            <a:pPr indent="0" lvl="0" marL="0" rtl="0" algn="l">
              <a:lnSpc>
                <a:spcPct val="100000"/>
              </a:lnSpc>
              <a:spcBef>
                <a:spcPts val="0"/>
              </a:spcBef>
              <a:spcAft>
                <a:spcPts val="0"/>
              </a:spcAft>
              <a:buSzPts val="1400"/>
              <a:buNone/>
            </a:pPr>
            <a:r>
              <a:t/>
            </a:r>
            <a:endParaRPr/>
          </a:p>
        </p:txBody>
      </p:sp>
      <p:sp>
        <p:nvSpPr>
          <p:cNvPr id="324" name="Google Shape;32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bae8e59f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Update ONe Time Purchase = £560</a:t>
            </a:r>
            <a:endParaRPr/>
          </a:p>
        </p:txBody>
      </p:sp>
      <p:sp>
        <p:nvSpPr>
          <p:cNvPr id="337" name="Google Shape;337;g25bae8e59f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a:t>Explain - </a:t>
            </a:r>
            <a:r>
              <a:rPr b="1" lang="en-GB"/>
              <a:t>WHAT’s</a:t>
            </a:r>
            <a:r>
              <a:rPr lang="en-GB"/>
              <a:t> the problem (you may elaborate with your own words) and </a:t>
            </a:r>
            <a:endParaRPr/>
          </a:p>
          <a:p>
            <a:pPr indent="-228600" lvl="0" marL="457200" marR="0" rtl="0" algn="l">
              <a:lnSpc>
                <a:spcPct val="100000"/>
              </a:lnSpc>
              <a:spcBef>
                <a:spcPts val="0"/>
              </a:spcBef>
              <a:spcAft>
                <a:spcPts val="0"/>
              </a:spcAft>
              <a:buSzPts val="1400"/>
              <a:buNone/>
            </a:pPr>
            <a:r>
              <a:rPr b="1" lang="en-GB"/>
              <a:t>WHY </a:t>
            </a:r>
            <a:r>
              <a:rPr lang="en-GB"/>
              <a:t>, as an potential investor, why they should take this opportunity to hear us today to have the understanding of the Market Opportunity -</a:t>
            </a:r>
            <a:r>
              <a:rPr lang="en-GB">
                <a:solidFill>
                  <a:srgbClr val="374151"/>
                </a:solidFill>
                <a:latin typeface="Roboto"/>
                <a:ea typeface="Roboto"/>
                <a:cs typeface="Roboto"/>
                <a:sym typeface="Roboto"/>
              </a:rPr>
              <a:t>the size and growth potential of the target market. What we are offering will meet the real need and has a large enough addressable market to support significant growth.</a:t>
            </a:r>
            <a:endParaRPr>
              <a:solidFill>
                <a:srgbClr val="374151"/>
              </a:solidFill>
              <a:latin typeface="Roboto"/>
              <a:ea typeface="Roboto"/>
              <a:cs typeface="Roboto"/>
              <a:sym typeface="Roboto"/>
            </a:endParaRPr>
          </a:p>
          <a:p>
            <a:pPr indent="-228600" lvl="0" marL="457200" marR="0" rtl="0" algn="l">
              <a:lnSpc>
                <a:spcPct val="100000"/>
              </a:lnSpc>
              <a:spcBef>
                <a:spcPts val="0"/>
              </a:spcBef>
              <a:spcAft>
                <a:spcPts val="0"/>
              </a:spcAft>
              <a:buSzPts val="1400"/>
              <a:buNone/>
            </a:pPr>
            <a:r>
              <a:t/>
            </a:r>
            <a:endParaRPr/>
          </a:p>
        </p:txBody>
      </p:sp>
      <p:sp>
        <p:nvSpPr>
          <p:cNvPr id="107" name="Google Shape;10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i="0" lang="en-GB" u="none" strike="noStrike">
                <a:solidFill>
                  <a:srgbClr val="374151"/>
                </a:solidFill>
              </a:rPr>
              <a:t>A Portable EV Battery Powerbank that offers quick charging, portability, and high energy density, providing EV owners with a convenient and efficient charging solution, even in remote locations.</a:t>
            </a:r>
            <a:endParaRPr i="0" u="none" strike="noStrike">
              <a:solidFill>
                <a:srgbClr val="000000"/>
              </a:solidFill>
            </a:endParaRPr>
          </a:p>
          <a:p>
            <a:pPr indent="-228600" lvl="0" marL="457200" rtl="0" algn="l">
              <a:lnSpc>
                <a:spcPct val="100000"/>
              </a:lnSpc>
              <a:spcBef>
                <a:spcPts val="800"/>
              </a:spcBef>
              <a:spcAft>
                <a:spcPts val="0"/>
              </a:spcAft>
              <a:buSzPts val="1400"/>
              <a:buNone/>
            </a:pPr>
            <a:r>
              <a:rPr i="0" lang="en-GB" u="none" strike="noStrike">
                <a:solidFill>
                  <a:srgbClr val="000000"/>
                </a:solidFill>
              </a:rPr>
              <a:t>The EvivaX is an innovative new product that provides a portable, renewable charging solution for electric vehicles. With a foldable design and integrated solar panels, it gives EV owners the flexibility to charge anywhere, anytime - eliminating range anxiety and enabling adventures off-the-grid.</a:t>
            </a:r>
            <a:endParaRPr/>
          </a:p>
          <a:p>
            <a:pPr indent="-228600" lvl="0" marL="457200" rtl="0" algn="l">
              <a:lnSpc>
                <a:spcPct val="100000"/>
              </a:lnSpc>
              <a:spcBef>
                <a:spcPts val="800"/>
              </a:spcBef>
              <a:spcAft>
                <a:spcPts val="0"/>
              </a:spcAft>
              <a:buSzPts val="1400"/>
              <a:buNone/>
            </a:pPr>
            <a:r>
              <a:t/>
            </a:r>
            <a:endParaRPr i="0" u="none" strike="noStrike">
              <a:solidFill>
                <a:srgbClr val="000000"/>
              </a:solidFill>
            </a:endParaRPr>
          </a:p>
          <a:p>
            <a:pPr indent="-228600" lvl="0" marL="457200" rtl="0" algn="l">
              <a:lnSpc>
                <a:spcPct val="100000"/>
              </a:lnSpc>
              <a:spcBef>
                <a:spcPts val="800"/>
              </a:spcBef>
              <a:spcAft>
                <a:spcPts val="0"/>
              </a:spcAft>
              <a:buSzPts val="1400"/>
              <a:buNone/>
            </a:pPr>
            <a:r>
              <a:rPr i="0" lang="en-GB" u="none" strike="noStrike">
                <a:solidFill>
                  <a:srgbClr val="000000"/>
                </a:solidFill>
              </a:rPr>
              <a:t>Product Overview:</a:t>
            </a:r>
            <a:endParaRPr/>
          </a:p>
          <a:p>
            <a:pPr indent="-228600" lvl="0" marL="457200" rtl="0" algn="l">
              <a:lnSpc>
                <a:spcPct val="100000"/>
              </a:lnSpc>
              <a:spcBef>
                <a:spcPts val="800"/>
              </a:spcBef>
              <a:spcAft>
                <a:spcPts val="0"/>
              </a:spcAft>
              <a:buSzPts val="1400"/>
              <a:buNone/>
            </a:pPr>
            <a:r>
              <a:rPr i="0" lang="en-GB" u="none" strike="noStrike">
                <a:solidFill>
                  <a:srgbClr val="000000"/>
                </a:solidFill>
              </a:rPr>
              <a:t>The EvivaX features a suitcase-style enclosure on wheels for maximum portability. Four high-efficiency monocrystalline solar panels unfold to harvest sunlight and deliver up to 1.2kW of power. This charges the integrated 20kWh Lithium Iron Phosphate battery, which offers long cycle life and safety.</a:t>
            </a:r>
            <a:endParaRPr/>
          </a:p>
          <a:p>
            <a:pPr indent="-228600" lvl="0" marL="457200" rtl="0" algn="l">
              <a:lnSpc>
                <a:spcPct val="100000"/>
              </a:lnSpc>
              <a:spcBef>
                <a:spcPts val="800"/>
              </a:spcBef>
              <a:spcAft>
                <a:spcPts val="0"/>
              </a:spcAft>
              <a:buSzPts val="1400"/>
              <a:buNone/>
            </a:pPr>
            <a:r>
              <a:t/>
            </a:r>
            <a:endParaRPr i="0" u="none" strike="noStrike">
              <a:solidFill>
                <a:srgbClr val="000000"/>
              </a:solidFill>
            </a:endParaRPr>
          </a:p>
          <a:p>
            <a:pPr indent="-228600" lvl="0" marL="457200" rtl="0" algn="l">
              <a:lnSpc>
                <a:spcPct val="100000"/>
              </a:lnSpc>
              <a:spcBef>
                <a:spcPts val="800"/>
              </a:spcBef>
              <a:spcAft>
                <a:spcPts val="0"/>
              </a:spcAft>
              <a:buSzPts val="1400"/>
              <a:buNone/>
            </a:pPr>
            <a:r>
              <a:rPr i="0" lang="en-GB" u="none" strike="noStrike">
                <a:solidFill>
                  <a:srgbClr val="000000"/>
                </a:solidFill>
              </a:rPr>
              <a:t>The user can choose between two output modes:</a:t>
            </a:r>
            <a:endParaRPr/>
          </a:p>
          <a:p>
            <a:pPr indent="-215900" lvl="0" marL="457200" rtl="0" algn="l">
              <a:lnSpc>
                <a:spcPct val="100000"/>
              </a:lnSpc>
              <a:spcBef>
                <a:spcPts val="800"/>
              </a:spcBef>
              <a:spcAft>
                <a:spcPts val="0"/>
              </a:spcAft>
              <a:buSzPts val="1200"/>
              <a:buFont typeface="Calibri"/>
              <a:buChar char="•"/>
            </a:pPr>
            <a:r>
              <a:rPr i="0" lang="en-GB" u="none" strike="noStrike">
                <a:solidFill>
                  <a:srgbClr val="000000"/>
                </a:solidFill>
              </a:rPr>
              <a:t>Level 2 AC charging up to 3kW via a standard J1772 connector</a:t>
            </a:r>
            <a:endParaRPr/>
          </a:p>
          <a:p>
            <a:pPr indent="-215900" lvl="0" marL="457200" rtl="0" algn="l">
              <a:lnSpc>
                <a:spcPct val="100000"/>
              </a:lnSpc>
              <a:spcBef>
                <a:spcPts val="800"/>
              </a:spcBef>
              <a:spcAft>
                <a:spcPts val="0"/>
              </a:spcAft>
              <a:buSzPts val="1200"/>
              <a:buFont typeface="Calibri"/>
              <a:buChar char="•"/>
            </a:pPr>
            <a:r>
              <a:rPr i="0" lang="en-GB" u="none" strike="noStrike">
                <a:solidFill>
                  <a:srgbClr val="000000"/>
                </a:solidFill>
              </a:rPr>
              <a:t>DC fast charging up to 30kW via the CCS2 standard</a:t>
            </a:r>
            <a:endParaRPr/>
          </a:p>
          <a:p>
            <a:pPr indent="-228600" lvl="0" marL="457200" rtl="0" algn="l">
              <a:lnSpc>
                <a:spcPct val="100000"/>
              </a:lnSpc>
              <a:spcBef>
                <a:spcPts val="800"/>
              </a:spcBef>
              <a:spcAft>
                <a:spcPts val="0"/>
              </a:spcAft>
              <a:buSzPts val="1400"/>
              <a:buNone/>
            </a:pPr>
            <a:r>
              <a:t/>
            </a:r>
            <a:endParaRPr i="0" u="none" strike="noStrike">
              <a:solidFill>
                <a:srgbClr val="000000"/>
              </a:solidFill>
            </a:endParaRPr>
          </a:p>
          <a:p>
            <a:pPr indent="-228600" lvl="0" marL="457200" rtl="0" algn="l">
              <a:lnSpc>
                <a:spcPct val="100000"/>
              </a:lnSpc>
              <a:spcBef>
                <a:spcPts val="800"/>
              </a:spcBef>
              <a:spcAft>
                <a:spcPts val="0"/>
              </a:spcAft>
              <a:buSzPts val="1400"/>
              <a:buNone/>
            </a:pPr>
            <a:r>
              <a:rPr i="0" lang="en-GB" u="none" strike="noStrike">
                <a:solidFill>
                  <a:srgbClr val="000000"/>
                </a:solidFill>
              </a:rPr>
              <a:t>This rapid charging capability allows the EvivaX to completely replenish most EV batteries in just 2-3 hours in optimal conditions.</a:t>
            </a:r>
            <a:endParaRPr/>
          </a:p>
          <a:p>
            <a:pPr indent="-228600" lvl="0" marL="457200" rtl="0" algn="l">
              <a:lnSpc>
                <a:spcPct val="100000"/>
              </a:lnSpc>
              <a:spcBef>
                <a:spcPts val="800"/>
              </a:spcBef>
              <a:spcAft>
                <a:spcPts val="0"/>
              </a:spcAft>
              <a:buSzPts val="1400"/>
              <a:buNone/>
            </a:pPr>
            <a:r>
              <a:t/>
            </a:r>
            <a:endParaRPr i="0" u="none" strike="noStrike">
              <a:solidFill>
                <a:srgbClr val="000000"/>
              </a:solidFill>
            </a:endParaRPr>
          </a:p>
          <a:p>
            <a:pPr indent="-228600" lvl="0" marL="457200" rtl="0" algn="l">
              <a:lnSpc>
                <a:spcPct val="100000"/>
              </a:lnSpc>
              <a:spcBef>
                <a:spcPts val="800"/>
              </a:spcBef>
              <a:spcAft>
                <a:spcPts val="0"/>
              </a:spcAft>
              <a:buSzPts val="1400"/>
              <a:buNone/>
            </a:pPr>
            <a:r>
              <a:rPr i="0" lang="en-GB" u="none" strike="noStrike">
                <a:solidFill>
                  <a:srgbClr val="000000"/>
                </a:solidFill>
              </a:rPr>
              <a:t>The EvivaX also contains an onboard solar charge controller to optimize energy harvest. The system is completely self-contained and weatherproof rated at IP65. Easy maneuverability is enabled by the integrated handle and wheels.</a:t>
            </a:r>
            <a:endParaRPr/>
          </a:p>
          <a:p>
            <a:pPr indent="-228600" lvl="0" marL="457200" rtl="0" algn="l">
              <a:lnSpc>
                <a:spcPct val="100000"/>
              </a:lnSpc>
              <a:spcBef>
                <a:spcPts val="800"/>
              </a:spcBef>
              <a:spcAft>
                <a:spcPts val="0"/>
              </a:spcAft>
              <a:buSzPts val="1400"/>
              <a:buNone/>
            </a:pPr>
            <a:r>
              <a:rPr i="0" lang="en-GB" u="none" strike="noStrike">
                <a:solidFill>
                  <a:srgbClr val="000000"/>
                </a:solidFill>
              </a:rPr>
              <a:t>When solar charging is not practical, the EvivaX can be recharged from any wall outlet. The interactive LCD screen provides charging status and system information.</a:t>
            </a:r>
            <a:br>
              <a:rPr lang="en-GB"/>
            </a:br>
            <a:endParaRPr/>
          </a:p>
          <a:p>
            <a:pPr indent="-228600" lvl="0" marL="457200" rtl="0" algn="just">
              <a:lnSpc>
                <a:spcPct val="100000"/>
              </a:lnSpc>
              <a:spcBef>
                <a:spcPts val="800"/>
              </a:spcBef>
              <a:spcAft>
                <a:spcPts val="0"/>
              </a:spcAft>
              <a:buSzPts val="1400"/>
              <a:buNone/>
            </a:pPr>
            <a:r>
              <a:rPr i="0" lang="en-GB">
                <a:solidFill>
                  <a:srgbClr val="374151"/>
                </a:solidFill>
              </a:rPr>
              <a:t>As MVP, the key features that will be incorporated offers the following:</a:t>
            </a:r>
            <a:endParaRPr/>
          </a:p>
          <a:p>
            <a:pPr indent="-215900" lvl="0" marL="457200" rtl="0" algn="l">
              <a:lnSpc>
                <a:spcPct val="100000"/>
              </a:lnSpc>
              <a:spcBef>
                <a:spcPts val="800"/>
              </a:spcBef>
              <a:spcAft>
                <a:spcPts val="0"/>
              </a:spcAft>
              <a:buSzPts val="1200"/>
              <a:buFont typeface="Calibri"/>
              <a:buAutoNum type="arabicPeriod"/>
            </a:pPr>
            <a:r>
              <a:rPr i="0" lang="en-GB">
                <a:solidFill>
                  <a:srgbClr val="374151"/>
                </a:solidFill>
              </a:rPr>
              <a:t>Quick Charging: Lithium-ion batteries for electric vehicles offer the advantage of quick charging. They have the ability to recharge at a faster rate compared to other battery technologies. This means that electric vehicle owners can significantly reduce the time required to charge their vehicles, making it more convenient and efficient. Quick charging also enhances the usability and practicality of electric vehicles, as it allows for shorter charging stops during long journeys.</a:t>
            </a:r>
            <a:endParaRPr/>
          </a:p>
          <a:p>
            <a:pPr indent="-215900" lvl="0" marL="457200" rtl="0" algn="l">
              <a:lnSpc>
                <a:spcPct val="100000"/>
              </a:lnSpc>
              <a:spcBef>
                <a:spcPts val="0"/>
              </a:spcBef>
              <a:spcAft>
                <a:spcPts val="0"/>
              </a:spcAft>
              <a:buSzPts val="1200"/>
              <a:buFont typeface="Calibri"/>
              <a:buAutoNum type="arabicPeriod"/>
            </a:pPr>
            <a:r>
              <a:rPr i="0" lang="en-GB">
                <a:solidFill>
                  <a:srgbClr val="374151"/>
                </a:solidFill>
              </a:rPr>
              <a:t>Portable &amp; Lightweight: Lithium-ion batteries are known for their portability and lightweight nature. They have a high energy-to-weight ratio, which means they can store a large amount of energy while still maintaining a relatively low weight. This characteristic is crucial for electric vehicles as it contributes to overall weight reduction, improving the vehicle's efficiency and extending its driving range. Additionally, the portability and compactness of lithium-ion batteries make them easier to install and integrate into electric vehicle designs.</a:t>
            </a:r>
            <a:endParaRPr/>
          </a:p>
          <a:p>
            <a:pPr indent="-215900" lvl="0" marL="457200" rtl="0" algn="l">
              <a:lnSpc>
                <a:spcPct val="100000"/>
              </a:lnSpc>
              <a:spcBef>
                <a:spcPts val="0"/>
              </a:spcBef>
              <a:spcAft>
                <a:spcPts val="0"/>
              </a:spcAft>
              <a:buSzPts val="1200"/>
              <a:buFont typeface="Calibri"/>
              <a:buAutoNum type="arabicPeriod"/>
            </a:pPr>
            <a:r>
              <a:rPr i="0" lang="en-GB">
                <a:solidFill>
                  <a:srgbClr val="374151"/>
                </a:solidFill>
              </a:rPr>
              <a:t>High Energy Density: Energy density refers to the amount of energy that can be stored in a given volume or mass of a battery. Lithium-ion batteries have a high energy density, which means they can store a significant amount of energy in a compact size. This is particularly important for electric vehicles, as it allows them to carry a sufficient amount of energy to power the vehicle for longer distances. High energy density batteries provide electric vehicles with extended driving ranges and enable them to compete with traditional internal combustion engine vehicles in terms of mileage.</a:t>
            </a:r>
            <a:endParaRPr/>
          </a:p>
          <a:p>
            <a:pPr indent="-139700" lvl="0" marL="457200" rtl="0" algn="l">
              <a:lnSpc>
                <a:spcPct val="100000"/>
              </a:lnSpc>
              <a:spcBef>
                <a:spcPts val="0"/>
              </a:spcBef>
              <a:spcAft>
                <a:spcPts val="0"/>
              </a:spcAft>
              <a:buSzPts val="1400"/>
              <a:buFont typeface="Arial"/>
              <a:buNone/>
            </a:pPr>
            <a:r>
              <a:t/>
            </a:r>
            <a:endParaRPr i="0">
              <a:solidFill>
                <a:srgbClr val="374151"/>
              </a:solidFill>
            </a:endParaRPr>
          </a:p>
          <a:p>
            <a:pPr indent="0" lvl="0" marL="228600" rtl="0" algn="l">
              <a:lnSpc>
                <a:spcPct val="100000"/>
              </a:lnSpc>
              <a:spcBef>
                <a:spcPts val="0"/>
              </a:spcBef>
              <a:spcAft>
                <a:spcPts val="0"/>
              </a:spcAft>
              <a:buSzPts val="1400"/>
              <a:buFont typeface="Arial"/>
              <a:buNone/>
            </a:pPr>
            <a:r>
              <a:rPr i="0" lang="en-GB">
                <a:solidFill>
                  <a:srgbClr val="374151"/>
                </a:solidFill>
              </a:rPr>
              <a:t>In summary, lithium-ion batteries for electric vehicles possess key features such as quick charging, portability and lightweight design, and high energy density. These features contribute to the overall performance, convenience, and viability of electric vehicles by reducing charging time, enabling easier installation, and providing extended driving ranges.</a:t>
            </a:r>
            <a:endParaRPr/>
          </a:p>
          <a:p>
            <a:pPr indent="0" lvl="0" marL="228600" rtl="0" algn="l">
              <a:lnSpc>
                <a:spcPct val="100000"/>
              </a:lnSpc>
              <a:spcBef>
                <a:spcPts val="0"/>
              </a:spcBef>
              <a:spcAft>
                <a:spcPts val="0"/>
              </a:spcAft>
              <a:buSzPts val="1400"/>
              <a:buFont typeface="Arial"/>
              <a:buNone/>
            </a:pPr>
            <a:r>
              <a:t/>
            </a:r>
            <a:endParaRPr i="0">
              <a:solidFill>
                <a:srgbClr val="374151"/>
              </a:solidFill>
            </a:endParaRPr>
          </a:p>
          <a:p>
            <a:pPr indent="0" lvl="0" marL="228600" rtl="0" algn="l">
              <a:lnSpc>
                <a:spcPct val="100000"/>
              </a:lnSpc>
              <a:spcBef>
                <a:spcPts val="0"/>
              </a:spcBef>
              <a:spcAft>
                <a:spcPts val="0"/>
              </a:spcAft>
              <a:buSzPts val="1400"/>
              <a:buFont typeface="Arial"/>
              <a:buNone/>
            </a:pPr>
            <a:r>
              <a:rPr i="0" lang="en-GB" u="none" strike="noStrike">
                <a:solidFill>
                  <a:srgbClr val="000000"/>
                </a:solidFill>
              </a:rPr>
              <a:t>While the EV market is competitive, there is a growing demand for innovative and convenient charging solutions. Our Portable EV Battery Powerbank sets itself apart from traditional charging stations and other powerbanks with its quick charging, portability, and high energy density features.</a:t>
            </a:r>
            <a:endParaRPr i="0" u="none" strike="noStrike">
              <a:solidFill>
                <a:srgbClr val="374151"/>
              </a:solidFill>
            </a:endParaRPr>
          </a:p>
          <a:p>
            <a:pPr indent="0" lvl="0" marL="228600" rtl="0" algn="l">
              <a:lnSpc>
                <a:spcPct val="100000"/>
              </a:lnSpc>
              <a:spcBef>
                <a:spcPts val="0"/>
              </a:spcBef>
              <a:spcAft>
                <a:spcPts val="0"/>
              </a:spcAft>
              <a:buSzPts val="1400"/>
              <a:buFont typeface="Arial"/>
              <a:buNone/>
            </a:pPr>
            <a:r>
              <a:t/>
            </a:r>
            <a:endParaRPr i="0">
              <a:solidFill>
                <a:srgbClr val="374151"/>
              </a:solidFill>
            </a:endParaRPr>
          </a:p>
          <a:p>
            <a:pPr indent="0" lvl="0" marL="228600" rtl="0" algn="l">
              <a:lnSpc>
                <a:spcPct val="100000"/>
              </a:lnSpc>
              <a:spcBef>
                <a:spcPts val="0"/>
              </a:spcBef>
              <a:spcAft>
                <a:spcPts val="0"/>
              </a:spcAft>
              <a:buSzPts val="1400"/>
              <a:buFont typeface="Arial"/>
              <a:buNone/>
            </a:pPr>
            <a:r>
              <a:t/>
            </a:r>
            <a:endParaRPr b="0" i="0">
              <a:solidFill>
                <a:srgbClr val="374151"/>
              </a:solidFill>
              <a:latin typeface="Arial"/>
              <a:ea typeface="Arial"/>
              <a:cs typeface="Arial"/>
              <a:sym typeface="Arial"/>
            </a:endParaRPr>
          </a:p>
        </p:txBody>
      </p:sp>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u="sng" strike="noStrike">
                <a:solidFill>
                  <a:srgbClr val="000000"/>
                </a:solidFill>
              </a:rPr>
              <a:t>Market Trends</a:t>
            </a:r>
            <a:endParaRPr/>
          </a:p>
          <a:p>
            <a:pPr indent="0" lvl="0" marL="0" marR="0" rtl="0" algn="l">
              <a:lnSpc>
                <a:spcPct val="100000"/>
              </a:lnSpc>
              <a:spcBef>
                <a:spcPts val="0"/>
              </a:spcBef>
              <a:spcAft>
                <a:spcPts val="0"/>
              </a:spcAft>
              <a:buClr>
                <a:srgbClr val="000000"/>
              </a:buClr>
              <a:buSzPts val="1200"/>
              <a:buFont typeface="Arial"/>
              <a:buNone/>
            </a:pPr>
            <a:r>
              <a:rPr i="0" lang="en-GB" u="none" strike="noStrike">
                <a:solidFill>
                  <a:srgbClr val="000000"/>
                </a:solidFill>
              </a:rPr>
              <a:t>The increase in environmental consciousness, government support, and growing availability of EVs in the UK market are driving the adoption of electric vehicles. Our Portable EV Battery Powerbank aligns perfectly with these trends, offering a convenient and eco-friendly charging solution.</a:t>
            </a:r>
            <a:endParaRPr b="1" i="0" u="sng" strike="noStrike">
              <a:solidFill>
                <a:srgbClr val="000000"/>
              </a:solidFill>
            </a:endParaRPr>
          </a:p>
          <a:p>
            <a:pPr indent="0" lvl="0" marL="0" marR="0" rtl="0" algn="l">
              <a:lnSpc>
                <a:spcPct val="100000"/>
              </a:lnSpc>
              <a:spcBef>
                <a:spcPts val="0"/>
              </a:spcBef>
              <a:spcAft>
                <a:spcPts val="0"/>
              </a:spcAft>
              <a:buClr>
                <a:srgbClr val="000000"/>
              </a:buClr>
              <a:buSzPts val="1200"/>
              <a:buFont typeface="Arial"/>
              <a:buNone/>
            </a:pPr>
            <a:r>
              <a:rPr b="1" i="0" lang="en-GB" u="sng" strike="noStrike">
                <a:solidFill>
                  <a:srgbClr val="000000"/>
                </a:solidFill>
              </a:rPr>
              <a:t>CAGR</a:t>
            </a:r>
            <a:endParaRPr/>
          </a:p>
          <a:p>
            <a:pPr indent="-171450" lvl="0" marL="171450" marR="0" rtl="0" algn="l">
              <a:lnSpc>
                <a:spcPct val="100000"/>
              </a:lnSpc>
              <a:spcBef>
                <a:spcPts val="0"/>
              </a:spcBef>
              <a:spcAft>
                <a:spcPts val="0"/>
              </a:spcAft>
              <a:buClr>
                <a:srgbClr val="000000"/>
              </a:buClr>
              <a:buSzPts val="1200"/>
              <a:buFont typeface="Calibri"/>
              <a:buChar char="•"/>
            </a:pPr>
            <a:r>
              <a:rPr i="0" lang="en-GB" u="none" strike="noStrike">
                <a:solidFill>
                  <a:srgbClr val="000000"/>
                </a:solidFill>
              </a:rPr>
              <a:t>UK Electric Vehicle Market is Poised to Grow at a CAGR of 23.76% by 2028. key factors for market growth are increasing consumer demand, greater availability of vehicles, and government support.</a:t>
            </a:r>
            <a:endParaRPr/>
          </a:p>
          <a:p>
            <a:pPr indent="-171450" lvl="1" marL="628650" marR="0" rtl="0" algn="l">
              <a:lnSpc>
                <a:spcPct val="100000"/>
              </a:lnSpc>
              <a:spcBef>
                <a:spcPts val="0"/>
              </a:spcBef>
              <a:spcAft>
                <a:spcPts val="0"/>
              </a:spcAft>
              <a:buClr>
                <a:srgbClr val="000000"/>
              </a:buClr>
              <a:buSzPts val="1200"/>
              <a:buFont typeface="Calibri"/>
              <a:buChar char="•"/>
            </a:pPr>
            <a:r>
              <a:rPr i="0" lang="en-GB" u="none" strike="noStrike">
                <a:solidFill>
                  <a:srgbClr val="000000"/>
                </a:solidFill>
              </a:rPr>
              <a:t>Increasing availability: As the demand for EVs has grown, more automakers have started producing EVs, which has increased the availability of EVs in the UK market[9].</a:t>
            </a:r>
            <a:endParaRPr i="0" u="none" strike="noStrike">
              <a:solidFill>
                <a:srgbClr val="000000"/>
              </a:solidFill>
            </a:endParaRPr>
          </a:p>
          <a:p>
            <a:pPr indent="-171450" lvl="1" marL="628650" marR="0" rtl="0" algn="l">
              <a:lnSpc>
                <a:spcPct val="100000"/>
              </a:lnSpc>
              <a:spcBef>
                <a:spcPts val="0"/>
              </a:spcBef>
              <a:spcAft>
                <a:spcPts val="0"/>
              </a:spcAft>
              <a:buClr>
                <a:srgbClr val="000000"/>
              </a:buClr>
              <a:buSzPts val="1200"/>
              <a:buFont typeface="Calibri"/>
              <a:buChar char="•"/>
            </a:pPr>
            <a:r>
              <a:rPr i="0" lang="en-GB" u="none" strike="noStrike">
                <a:solidFill>
                  <a:srgbClr val="000000"/>
                </a:solidFill>
              </a:rPr>
              <a:t>Government support: The UK government has adopted stringent regulations regarding vehicle carbon emissions and offers subsidies for the adoption of EVs, which has pushed the demand for passenger vehicles in the UK market</a:t>
            </a:r>
            <a:r>
              <a:rPr baseline="30000" i="0" lang="en-GB" u="none" strike="noStrike">
                <a:solidFill>
                  <a:srgbClr val="000000"/>
                </a:solidFill>
              </a:rPr>
              <a:t>[7]</a:t>
            </a:r>
            <a:endParaRPr baseline="30000" i="0" u="none" strike="noStrike">
              <a:solidFill>
                <a:srgbClr val="000000"/>
              </a:solidFill>
            </a:endParaRPr>
          </a:p>
          <a:p>
            <a:pPr indent="-171450" lvl="1" marL="628650" marR="0" rtl="0" algn="l">
              <a:lnSpc>
                <a:spcPct val="100000"/>
              </a:lnSpc>
              <a:spcBef>
                <a:spcPts val="0"/>
              </a:spcBef>
              <a:spcAft>
                <a:spcPts val="0"/>
              </a:spcAft>
              <a:buClr>
                <a:srgbClr val="000000"/>
              </a:buClr>
              <a:buSzPts val="1200"/>
              <a:buFont typeface="Calibri"/>
              <a:buChar char="•"/>
            </a:pPr>
            <a:r>
              <a:rPr i="0" lang="en-GB" u="none" strike="noStrike">
                <a:solidFill>
                  <a:srgbClr val="000000"/>
                </a:solidFill>
              </a:rPr>
              <a:t>Charging infrastructure: The UK has been investing heavily in its charging infrastructure, with over 21,906 EV charging locations, including slow, fast, rapid, and ultra-rapid charging stations[5]. This has made it easier for EV owners to charge their vehicles, which has contributed to the growth of the EV market.</a:t>
            </a:r>
            <a:endParaRPr i="0" u="none" strike="noStrike">
              <a:solidFill>
                <a:srgbClr val="000000"/>
              </a:solidFill>
            </a:endParaRPr>
          </a:p>
          <a:p>
            <a:pPr indent="-171450" lvl="1" marL="628650" marR="0" rtl="0" algn="l">
              <a:lnSpc>
                <a:spcPct val="100000"/>
              </a:lnSpc>
              <a:spcBef>
                <a:spcPts val="0"/>
              </a:spcBef>
              <a:spcAft>
                <a:spcPts val="0"/>
              </a:spcAft>
              <a:buClr>
                <a:srgbClr val="000000"/>
              </a:buClr>
              <a:buSzPts val="1200"/>
              <a:buFont typeface="Calibri"/>
              <a:buChar char="•"/>
            </a:pPr>
            <a:r>
              <a:rPr i="0" lang="en-GB" u="none" strike="noStrike">
                <a:solidFill>
                  <a:srgbClr val="000000"/>
                </a:solidFill>
              </a:rPr>
              <a:t>Technological advancements: The development of new and improved EV models with longer driving ranges and faster charging times has made EVs a more attractive option for consumers[8].</a:t>
            </a:r>
            <a:endParaRPr/>
          </a:p>
          <a:p>
            <a:pPr indent="-171450" lvl="0" marL="171450" marR="0" rtl="0" algn="l">
              <a:lnSpc>
                <a:spcPct val="100000"/>
              </a:lnSpc>
              <a:spcBef>
                <a:spcPts val="0"/>
              </a:spcBef>
              <a:spcAft>
                <a:spcPts val="0"/>
              </a:spcAft>
              <a:buClr>
                <a:srgbClr val="303030"/>
              </a:buClr>
              <a:buSzPts val="1200"/>
              <a:buFont typeface="Calibri"/>
              <a:buChar char="•"/>
            </a:pPr>
            <a:r>
              <a:rPr lang="en-GB">
                <a:solidFill>
                  <a:srgbClr val="303030"/>
                </a:solidFill>
              </a:rPr>
              <a:t>The UK electric vehicle market is projected to grow at a robust CAGR of more than 14% by 2026</a:t>
            </a:r>
            <a:endParaRPr i="0" u="none" strike="noStrike">
              <a:solidFill>
                <a:srgbClr val="000000"/>
              </a:solidFill>
            </a:endParaRPr>
          </a:p>
          <a:p>
            <a:pPr indent="0" lvl="0" marL="0" marR="0" rtl="0" algn="l">
              <a:lnSpc>
                <a:spcPct val="100000"/>
              </a:lnSpc>
              <a:spcBef>
                <a:spcPts val="0"/>
              </a:spcBef>
              <a:spcAft>
                <a:spcPts val="0"/>
              </a:spcAft>
              <a:buClr>
                <a:srgbClr val="000000"/>
              </a:buClr>
              <a:buSzPts val="1200"/>
              <a:buFont typeface="Arial"/>
              <a:buNone/>
            </a:pPr>
            <a:r>
              <a:rPr b="1" i="0" lang="en-GB" u="sng" strike="noStrike">
                <a:solidFill>
                  <a:srgbClr val="000000"/>
                </a:solidFill>
              </a:rPr>
              <a:t>Revenue</a:t>
            </a:r>
            <a:endParaRPr/>
          </a:p>
          <a:p>
            <a:pPr indent="-133350" lvl="0" marL="171450" marR="0" rtl="0" algn="l">
              <a:lnSpc>
                <a:spcPct val="100000"/>
              </a:lnSpc>
              <a:spcBef>
                <a:spcPts val="0"/>
              </a:spcBef>
              <a:spcAft>
                <a:spcPts val="0"/>
              </a:spcAft>
              <a:buClr>
                <a:schemeClr val="dk1"/>
              </a:buClr>
              <a:buSzPts val="1200"/>
              <a:buFont typeface="Calibri"/>
              <a:buChar char="•"/>
            </a:pPr>
            <a:r>
              <a:rPr lang="en-GB"/>
              <a:t>Revenue in the Electric Vehicles market is projected to reach £15.66bn in 2023.</a:t>
            </a:r>
            <a:endParaRPr/>
          </a:p>
          <a:p>
            <a:pPr indent="-133350" lvl="0" marL="171450" marR="0" rtl="0" algn="l">
              <a:lnSpc>
                <a:spcPct val="100000"/>
              </a:lnSpc>
              <a:spcBef>
                <a:spcPts val="0"/>
              </a:spcBef>
              <a:spcAft>
                <a:spcPts val="0"/>
              </a:spcAft>
              <a:buClr>
                <a:schemeClr val="dk1"/>
              </a:buClr>
              <a:buSzPts val="1200"/>
              <a:buFont typeface="Calibri"/>
              <a:buChar char="•"/>
            </a:pPr>
            <a:r>
              <a:rPr lang="en-GB"/>
              <a:t>Revenue is expected to show an annual growth rate (CAGR 2023-2028) of 6.41%, resulting in a projected market volume of £21.37bn by 2028.</a:t>
            </a:r>
            <a:endParaRPr/>
          </a:p>
          <a:p>
            <a:pPr indent="-133350" lvl="0" marL="171450" marR="0" rtl="0" algn="l">
              <a:lnSpc>
                <a:spcPct val="100000"/>
              </a:lnSpc>
              <a:spcBef>
                <a:spcPts val="0"/>
              </a:spcBef>
              <a:spcAft>
                <a:spcPts val="0"/>
              </a:spcAft>
              <a:buClr>
                <a:srgbClr val="303030"/>
              </a:buClr>
              <a:buSzPts val="1200"/>
              <a:buFont typeface="Calibri"/>
              <a:buChar char="•"/>
            </a:pPr>
            <a:r>
              <a:rPr lang="en-GB">
                <a:solidFill>
                  <a:srgbClr val="303030"/>
                </a:solidFill>
              </a:rPr>
              <a:t>The total revenue of the UK electric vehicle market is expected to grow at 14% through 2021 to 2027, reaching nearly USD 7.88 Bn. by 2027</a:t>
            </a:r>
            <a:endParaRPr/>
          </a:p>
          <a:p>
            <a:pPr indent="0" lvl="0" marL="0" marR="0" rtl="0" algn="l">
              <a:lnSpc>
                <a:spcPct val="100000"/>
              </a:lnSpc>
              <a:spcBef>
                <a:spcPts val="0"/>
              </a:spcBef>
              <a:spcAft>
                <a:spcPts val="0"/>
              </a:spcAft>
              <a:buClr>
                <a:srgbClr val="000000"/>
              </a:buClr>
              <a:buSzPts val="1800"/>
              <a:buFont typeface="Arial"/>
              <a:buNone/>
            </a:pPr>
            <a:r>
              <a:rPr b="1" i="0" lang="en-GB" u="sng" strike="noStrike">
                <a:solidFill>
                  <a:srgbClr val="000000"/>
                </a:solidFill>
              </a:rPr>
              <a:t>Unit Sales</a:t>
            </a:r>
            <a:endParaRPr/>
          </a:p>
          <a:p>
            <a:pPr indent="-133350" lvl="0" marL="171450" marR="0" rtl="0" algn="l">
              <a:lnSpc>
                <a:spcPct val="100000"/>
              </a:lnSpc>
              <a:spcBef>
                <a:spcPts val="0"/>
              </a:spcBef>
              <a:spcAft>
                <a:spcPts val="0"/>
              </a:spcAft>
              <a:buClr>
                <a:schemeClr val="dk1"/>
              </a:buClr>
              <a:buSzPts val="1200"/>
              <a:buFont typeface="Calibri"/>
              <a:buChar char="•"/>
            </a:pPr>
            <a:r>
              <a:rPr lang="en-GB"/>
              <a:t>The volume weighted average price of Electric Vehicles market in 2023 is expected to amount to £41.55k.</a:t>
            </a:r>
            <a:endParaRPr/>
          </a:p>
          <a:p>
            <a:pPr indent="-133350" lvl="0" marL="171450" marR="0" rtl="0" algn="l">
              <a:lnSpc>
                <a:spcPct val="100000"/>
              </a:lnSpc>
              <a:spcBef>
                <a:spcPts val="0"/>
              </a:spcBef>
              <a:spcAft>
                <a:spcPts val="0"/>
              </a:spcAft>
              <a:buClr>
                <a:srgbClr val="2D2D2D"/>
              </a:buClr>
              <a:buSzPts val="1200"/>
              <a:buFont typeface="Arial"/>
              <a:buChar char="•"/>
            </a:pPr>
            <a:r>
              <a:rPr i="0" lang="en-GB" u="none" strike="noStrike">
                <a:solidFill>
                  <a:srgbClr val="2D2D2D"/>
                </a:solidFill>
              </a:rPr>
              <a:t>By 2026, they’re expected to </a:t>
            </a:r>
            <a:r>
              <a:rPr b="1" i="0" lang="en-GB" u="sng" strike="noStrike">
                <a:solidFill>
                  <a:schemeClr val="hlink"/>
                </a:solidFill>
                <a:hlinkClick r:id="rId2"/>
              </a:rPr>
              <a:t>account for a fifth</a:t>
            </a:r>
            <a:r>
              <a:rPr i="0" lang="en-GB" u="none" strike="noStrike">
                <a:solidFill>
                  <a:srgbClr val="2D2D2D"/>
                </a:solidFill>
              </a:rPr>
              <a:t> of vehicle sales. </a:t>
            </a:r>
            <a:r>
              <a:rPr lang="en-GB">
                <a:solidFill>
                  <a:srgbClr val="303030"/>
                </a:solidFill>
              </a:rPr>
              <a:t>(Source: PWC - https://www.pwc.co.uk/industries/real-estate-and-infrastructure/real-assets/investment-opportunity-electric-vehicle-fleet.html)</a:t>
            </a:r>
            <a:endParaRPr/>
          </a:p>
          <a:p>
            <a:pPr indent="-133350" lvl="0" marL="171450" marR="0" rtl="0" algn="l">
              <a:lnSpc>
                <a:spcPct val="100000"/>
              </a:lnSpc>
              <a:spcBef>
                <a:spcPts val="0"/>
              </a:spcBef>
              <a:spcAft>
                <a:spcPts val="0"/>
              </a:spcAft>
              <a:buClr>
                <a:srgbClr val="2D2D2D"/>
              </a:buClr>
              <a:buSzPts val="1200"/>
              <a:buFont typeface="Calibri"/>
              <a:buChar char="•"/>
            </a:pPr>
            <a:r>
              <a:rPr i="0" lang="en-GB" u="none" strike="noStrike">
                <a:solidFill>
                  <a:srgbClr val="000000"/>
                </a:solidFill>
              </a:rPr>
              <a:t>Revenue is expected to reach £15.66bn in 2023,</a:t>
            </a:r>
            <a:endParaRPr/>
          </a:p>
          <a:p>
            <a:pPr indent="-133350" lvl="0" marL="171450" marR="0" rtl="0" algn="l">
              <a:lnSpc>
                <a:spcPct val="100000"/>
              </a:lnSpc>
              <a:spcBef>
                <a:spcPts val="0"/>
              </a:spcBef>
              <a:spcAft>
                <a:spcPts val="0"/>
              </a:spcAft>
              <a:buClr>
                <a:srgbClr val="2D2D2D"/>
              </a:buClr>
              <a:buSzPts val="1200"/>
              <a:buFont typeface="Calibri"/>
              <a:buChar char="•"/>
            </a:pPr>
            <a:r>
              <a:rPr lang="en-GB"/>
              <a:t>Electric Vehicles market unit sales are expected to reach 573.10k vehicles in 2028.</a:t>
            </a:r>
            <a:br>
              <a:rPr lang="en-GB"/>
            </a:br>
            <a:endParaRPr/>
          </a:p>
          <a:p>
            <a:pPr indent="0" lvl="0" marL="0" marR="0" rtl="0" algn="l">
              <a:lnSpc>
                <a:spcPct val="100000"/>
              </a:lnSpc>
              <a:spcBef>
                <a:spcPts val="0"/>
              </a:spcBef>
              <a:spcAft>
                <a:spcPts val="0"/>
              </a:spcAft>
              <a:buClr>
                <a:srgbClr val="303030"/>
              </a:buClr>
              <a:buSzPts val="1200"/>
              <a:buFont typeface="Arial"/>
              <a:buNone/>
            </a:pPr>
            <a:r>
              <a:rPr b="1" i="0" lang="en-GB" u="sng" strike="noStrike">
                <a:solidFill>
                  <a:srgbClr val="303030"/>
                </a:solidFill>
              </a:rPr>
              <a:t>Factors</a:t>
            </a:r>
            <a:endParaRPr/>
          </a:p>
          <a:p>
            <a:pPr indent="-133350" lvl="0" marL="171450" marR="0" rtl="0" algn="l">
              <a:lnSpc>
                <a:spcPct val="100000"/>
              </a:lnSpc>
              <a:spcBef>
                <a:spcPts val="0"/>
              </a:spcBef>
              <a:spcAft>
                <a:spcPts val="0"/>
              </a:spcAft>
              <a:buClr>
                <a:srgbClr val="303030"/>
              </a:buClr>
              <a:buSzPts val="1200"/>
              <a:buFont typeface="Calibri"/>
              <a:buChar char="•"/>
            </a:pPr>
            <a:r>
              <a:rPr i="0" lang="en-GB" u="none" strike="noStrike">
                <a:solidFill>
                  <a:srgbClr val="303030"/>
                </a:solidFill>
              </a:rPr>
              <a:t>All new cars and vans sold in the UK must be fully electric by 2035. The government is currently on course to ban the sale of new cars and vans powered entirely by petrol and diesel by 2030 and ban the sale of new hybrid vehicles by 2035. (Source: SMMT, DfT)</a:t>
            </a:r>
            <a:endParaRPr i="0" u="none" strike="noStrike">
              <a:solidFill>
                <a:schemeClr val="dk1"/>
              </a:solidFill>
            </a:endParaRPr>
          </a:p>
          <a:p>
            <a:pPr indent="-57150" lvl="0" marL="171450" marR="0" rtl="0" algn="l">
              <a:lnSpc>
                <a:spcPct val="100000"/>
              </a:lnSpc>
              <a:spcBef>
                <a:spcPts val="0"/>
              </a:spcBef>
              <a:spcAft>
                <a:spcPts val="0"/>
              </a:spcAft>
              <a:buClr>
                <a:srgbClr val="303030"/>
              </a:buClr>
              <a:buSzPts val="1800"/>
              <a:buFont typeface="Arial"/>
              <a:buNone/>
            </a:pPr>
            <a:r>
              <a:t/>
            </a:r>
            <a:endParaRPr i="0" u="none" strike="noStrike">
              <a:solidFill>
                <a:schemeClr val="dk1"/>
              </a:solidFill>
            </a:endParaRPr>
          </a:p>
          <a:p>
            <a:pPr indent="0" lvl="0" marL="0" marR="0" rtl="0" algn="l">
              <a:lnSpc>
                <a:spcPct val="100000"/>
              </a:lnSpc>
              <a:spcBef>
                <a:spcPts val="0"/>
              </a:spcBef>
              <a:spcAft>
                <a:spcPts val="0"/>
              </a:spcAft>
              <a:buClr>
                <a:srgbClr val="303030"/>
              </a:buClr>
              <a:buSzPts val="1800"/>
              <a:buFont typeface="Arial"/>
              <a:buNone/>
            </a:pPr>
            <a:r>
              <a:rPr i="0" lang="en-GB" u="none" strike="noStrike">
                <a:solidFill>
                  <a:srgbClr val="000000"/>
                </a:solidFill>
              </a:rPr>
              <a:t>Overall, the market share of EVs in the UK is growing, with battery-electric vehicles leading the way.</a:t>
            </a:r>
            <a:endParaRPr/>
          </a:p>
          <a:p>
            <a:pPr indent="0" lvl="0" marL="0" marR="0" rtl="0" algn="l">
              <a:lnSpc>
                <a:spcPct val="100000"/>
              </a:lnSpc>
              <a:spcBef>
                <a:spcPts val="0"/>
              </a:spcBef>
              <a:spcAft>
                <a:spcPts val="0"/>
              </a:spcAft>
              <a:buClr>
                <a:srgbClr val="303030"/>
              </a:buClr>
              <a:buSzPts val="1800"/>
              <a:buFont typeface="Arial"/>
              <a:buNone/>
            </a:pPr>
            <a:r>
              <a:t/>
            </a:r>
            <a:endParaRPr i="0" u="none" strike="noStrike">
              <a:solidFill>
                <a:srgbClr val="000000"/>
              </a:solidFill>
            </a:endParaRPr>
          </a:p>
          <a:p>
            <a:pPr indent="-228600" lvl="0" marL="457200" rtl="0" algn="l">
              <a:lnSpc>
                <a:spcPct val="100000"/>
              </a:lnSpc>
              <a:spcBef>
                <a:spcPts val="0"/>
              </a:spcBef>
              <a:spcAft>
                <a:spcPts val="0"/>
              </a:spcAft>
              <a:buSzPts val="1400"/>
              <a:buNone/>
            </a:pPr>
            <a:r>
              <a:rPr i="0" lang="en-GB" u="none" strike="noStrike">
                <a:solidFill>
                  <a:srgbClr val="000000"/>
                </a:solidFill>
              </a:rPr>
              <a:t>The increase in market share of electric vehicles (EVs) in the UK can be attributed to several factors, including:</a:t>
            </a:r>
            <a:endParaRPr i="0" u="none" strike="noStrike">
              <a:solidFill>
                <a:srgbClr val="000000"/>
              </a:solidFill>
            </a:endParaRPr>
          </a:p>
          <a:p>
            <a:pPr indent="-228600" lvl="0" marL="457200" rtl="0" algn="l">
              <a:lnSpc>
                <a:spcPct val="100000"/>
              </a:lnSpc>
              <a:spcBef>
                <a:spcPts val="0"/>
              </a:spcBef>
              <a:spcAft>
                <a:spcPts val="0"/>
              </a:spcAft>
              <a:buSzPts val="1400"/>
              <a:buNone/>
            </a:pPr>
            <a:br>
              <a:rPr i="0" lang="en-GB" u="none" strike="noStrike">
                <a:solidFill>
                  <a:srgbClr val="000000"/>
                </a:solidFill>
              </a:rPr>
            </a:br>
            <a:r>
              <a:rPr i="0" lang="en-GB" u="none" strike="noStrike">
                <a:solidFill>
                  <a:srgbClr val="000000"/>
                </a:solidFill>
              </a:rPr>
              <a:t>- Environmental consciousness: There is an increasing awareness of the impact of traditional fuel vehicles on the environment, which has led to a growing interest in EVs as a more eco-friendly alternative[1].</a:t>
            </a:r>
            <a:endParaRPr i="0" u="none" strike="noStrike">
              <a:solidFill>
                <a:srgbClr val="000000"/>
              </a:solidFill>
            </a:endParaRPr>
          </a:p>
          <a:p>
            <a:pPr indent="-228600" lvl="0" marL="457200" rtl="0" algn="l">
              <a:lnSpc>
                <a:spcPct val="100000"/>
              </a:lnSpc>
              <a:spcBef>
                <a:spcPts val="0"/>
              </a:spcBef>
              <a:spcAft>
                <a:spcPts val="0"/>
              </a:spcAft>
              <a:buSzPts val="1400"/>
              <a:buNone/>
            </a:pPr>
            <a:br>
              <a:rPr i="0" lang="en-GB" u="none" strike="noStrike">
                <a:solidFill>
                  <a:srgbClr val="000000"/>
                </a:solidFill>
              </a:rPr>
            </a:br>
            <a:br>
              <a:rPr i="0" lang="en-GB" u="none" strike="noStrike">
                <a:solidFill>
                  <a:srgbClr val="000000"/>
                </a:solidFill>
              </a:rPr>
            </a:br>
            <a:r>
              <a:rPr i="0" lang="en-GB" u="none" strike="noStrike">
                <a:solidFill>
                  <a:srgbClr val="000000"/>
                </a:solidFill>
              </a:rPr>
              <a:t>- Increasing availability: As the demand for EVs has grown, more automakers have started producing EVs, which has increased the availability of EVs in the UK market[6].</a:t>
            </a:r>
            <a:endParaRPr i="0" u="none" strike="noStrike">
              <a:solidFill>
                <a:srgbClr val="000000"/>
              </a:solidFill>
            </a:endParaRPr>
          </a:p>
          <a:p>
            <a:pPr indent="-228600" lvl="0" marL="457200" rtl="0" algn="l">
              <a:lnSpc>
                <a:spcPct val="100000"/>
              </a:lnSpc>
              <a:spcBef>
                <a:spcPts val="0"/>
              </a:spcBef>
              <a:spcAft>
                <a:spcPts val="0"/>
              </a:spcAft>
              <a:buSzPts val="1400"/>
              <a:buNone/>
            </a:pPr>
            <a:br>
              <a:rPr i="0" lang="en-GB" u="none" strike="noStrike">
                <a:solidFill>
                  <a:srgbClr val="000000"/>
                </a:solidFill>
              </a:rPr>
            </a:br>
            <a:r>
              <a:rPr i="0" lang="en-GB" u="none" strike="noStrike">
                <a:solidFill>
                  <a:srgbClr val="000000"/>
                </a:solidFill>
              </a:rPr>
              <a:t>Overall, the combination of these factors has contributed to the steady increase in market share of EVs in the UK.</a:t>
            </a:r>
            <a:endParaRPr i="0" u="none" strike="noStrike">
              <a:solidFill>
                <a:srgbClr val="000000"/>
              </a:solidFill>
            </a:endParaRPr>
          </a:p>
          <a:p>
            <a:pPr indent="-228600" lvl="0" marL="457200" marR="0" rtl="0" algn="l">
              <a:lnSpc>
                <a:spcPct val="100000"/>
              </a:lnSpc>
              <a:spcBef>
                <a:spcPts val="0"/>
              </a:spcBef>
              <a:spcAft>
                <a:spcPts val="0"/>
              </a:spcAft>
              <a:buSzPts val="1400"/>
              <a:buNone/>
            </a:pPr>
            <a:br>
              <a:rPr lang="en-GB"/>
            </a:br>
            <a:endParaRPr/>
          </a:p>
        </p:txBody>
      </p:sp>
      <p:sp>
        <p:nvSpPr>
          <p:cNvPr id="134" name="Google Shape;13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a:t>Total Respondents: 375 Respondent</a:t>
            </a:r>
            <a:endParaRPr/>
          </a:p>
          <a:p>
            <a:pPr indent="-228600" lvl="0" marL="457200" marR="0" rtl="0" algn="l">
              <a:lnSpc>
                <a:spcPct val="100000"/>
              </a:lnSpc>
              <a:spcBef>
                <a:spcPts val="0"/>
              </a:spcBef>
              <a:spcAft>
                <a:spcPts val="0"/>
              </a:spcAft>
              <a:buSzPts val="1400"/>
              <a:buNone/>
            </a:pPr>
            <a:r>
              <a:rPr lang="en-GB"/>
              <a:t>Total # of people owing EV + interested: 307 (including City)</a:t>
            </a:r>
            <a:endParaRPr/>
          </a:p>
          <a:p>
            <a:pPr indent="-228600" lvl="0" marL="457200" rtl="0" algn="l">
              <a:spcBef>
                <a:spcPts val="0"/>
              </a:spcBef>
              <a:spcAft>
                <a:spcPts val="0"/>
              </a:spcAft>
              <a:buSzPts val="1400"/>
              <a:buNone/>
            </a:pPr>
            <a:r>
              <a:rPr lang="en-GB"/>
              <a:t>Total # of people owing EV + interested + in Rural regions: 226 (16% have EV car)(Lancashire, Yorkshire, Midland)</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GB"/>
              <a:t>Key Message: Target Pilot Area - (Rural - 3 Areas), Marketing Content specifics to Female, People whom are interest spread across all ages range and across all education level.</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rtl="0" algn="l">
              <a:lnSpc>
                <a:spcPct val="100000"/>
              </a:lnSpc>
              <a:spcBef>
                <a:spcPts val="0"/>
              </a:spcBef>
              <a:spcAft>
                <a:spcPts val="0"/>
              </a:spcAft>
              <a:buSzPts val="1400"/>
              <a:buNone/>
            </a:pPr>
            <a:r>
              <a:rPr i="0" lang="en-GB" u="none" strike="noStrike">
                <a:solidFill>
                  <a:srgbClr val="000000"/>
                </a:solidFill>
              </a:rPr>
              <a:t>Our target audience for the Portable EV Battery Powerbank includes:</a:t>
            </a:r>
            <a:endParaRPr i="0" u="none" strike="noStrike">
              <a:solidFill>
                <a:srgbClr val="000000"/>
              </a:solidFill>
            </a:endParaRPr>
          </a:p>
          <a:p>
            <a:pPr indent="-273050" lvl="0" marL="514350" rtl="0" algn="l">
              <a:lnSpc>
                <a:spcPct val="100000"/>
              </a:lnSpc>
              <a:spcBef>
                <a:spcPts val="0"/>
              </a:spcBef>
              <a:spcAft>
                <a:spcPts val="0"/>
              </a:spcAft>
              <a:buSzPts val="1200"/>
              <a:buFont typeface="Calibri"/>
              <a:buChar char="-"/>
            </a:pPr>
            <a:r>
              <a:rPr i="0" lang="en-GB" u="none" strike="noStrike">
                <a:solidFill>
                  <a:srgbClr val="000000"/>
                </a:solidFill>
              </a:rPr>
              <a:t>Age: </a:t>
            </a:r>
            <a:r>
              <a:rPr lang="en-GB">
                <a:solidFill>
                  <a:srgbClr val="000000"/>
                </a:solidFill>
              </a:rPr>
              <a:t>All ranges</a:t>
            </a:r>
            <a:endParaRPr i="0" u="none" strike="noStrike">
              <a:solidFill>
                <a:srgbClr val="000000"/>
              </a:solidFill>
            </a:endParaRPr>
          </a:p>
          <a:p>
            <a:pPr indent="-273050" lvl="0" marL="514350" rtl="0" algn="l">
              <a:lnSpc>
                <a:spcPct val="100000"/>
              </a:lnSpc>
              <a:spcBef>
                <a:spcPts val="0"/>
              </a:spcBef>
              <a:spcAft>
                <a:spcPts val="0"/>
              </a:spcAft>
              <a:buSzPts val="1200"/>
              <a:buFont typeface="Calibri"/>
              <a:buChar char="-"/>
            </a:pPr>
            <a:r>
              <a:rPr i="0" lang="en-GB" u="none" strike="noStrike">
                <a:solidFill>
                  <a:srgbClr val="000000"/>
                </a:solidFill>
              </a:rPr>
              <a:t>Gender: Female</a:t>
            </a:r>
            <a:endParaRPr i="0" u="none" strike="noStrike">
              <a:solidFill>
                <a:srgbClr val="000000"/>
              </a:solidFill>
            </a:endParaRPr>
          </a:p>
          <a:p>
            <a:pPr indent="-273050" lvl="0" marL="514350" rtl="0" algn="l">
              <a:lnSpc>
                <a:spcPct val="100000"/>
              </a:lnSpc>
              <a:spcBef>
                <a:spcPts val="0"/>
              </a:spcBef>
              <a:spcAft>
                <a:spcPts val="0"/>
              </a:spcAft>
              <a:buSzPts val="1200"/>
              <a:buFont typeface="Calibri"/>
              <a:buChar char="-"/>
            </a:pPr>
            <a:r>
              <a:rPr i="0" lang="en-GB" u="none" strike="noStrike">
                <a:solidFill>
                  <a:srgbClr val="000000"/>
                </a:solidFill>
              </a:rPr>
              <a:t>Location: Rural areas</a:t>
            </a:r>
            <a:endParaRPr i="0" u="none" strike="noStrike">
              <a:solidFill>
                <a:srgbClr val="000000"/>
              </a:solidFill>
            </a:endParaRPr>
          </a:p>
          <a:p>
            <a:pPr indent="-273050" lvl="0" marL="514350" rtl="0" algn="l">
              <a:lnSpc>
                <a:spcPct val="100000"/>
              </a:lnSpc>
              <a:spcBef>
                <a:spcPts val="0"/>
              </a:spcBef>
              <a:spcAft>
                <a:spcPts val="0"/>
              </a:spcAft>
              <a:buSzPts val="1200"/>
              <a:buFont typeface="Calibri"/>
              <a:buChar char="-"/>
            </a:pPr>
            <a:r>
              <a:rPr i="0" lang="en-GB" u="none" strike="noStrike">
                <a:solidFill>
                  <a:srgbClr val="000000"/>
                </a:solidFill>
              </a:rPr>
              <a:t>Education Level: Mix of levels</a:t>
            </a:r>
            <a:endParaRPr i="0" u="none" strike="noStrike">
              <a:solidFill>
                <a:srgbClr val="000000"/>
              </a:solidFill>
            </a:endParaRPr>
          </a:p>
          <a:p>
            <a:pPr indent="-273050" lvl="0" marL="514350" rtl="0" algn="l">
              <a:lnSpc>
                <a:spcPct val="100000"/>
              </a:lnSpc>
              <a:spcBef>
                <a:spcPts val="0"/>
              </a:spcBef>
              <a:spcAft>
                <a:spcPts val="0"/>
              </a:spcAft>
              <a:buSzPts val="1200"/>
              <a:buFont typeface="Calibri"/>
              <a:buChar char="-"/>
            </a:pPr>
            <a:r>
              <a:rPr i="0" lang="en-GB" u="none" strike="noStrike">
                <a:solidFill>
                  <a:srgbClr val="000000"/>
                </a:solidFill>
              </a:rPr>
              <a:t>Characteristics: Cost-conscious, seeking reliable charging in remote locations</a:t>
            </a:r>
            <a:endParaRPr/>
          </a:p>
          <a:p>
            <a:pPr indent="-139700" lvl="0" marL="457200" rtl="0" algn="l">
              <a:lnSpc>
                <a:spcPct val="100000"/>
              </a:lnSpc>
              <a:spcBef>
                <a:spcPts val="0"/>
              </a:spcBef>
              <a:spcAft>
                <a:spcPts val="0"/>
              </a:spcAft>
              <a:buSzPts val="1400"/>
              <a:buFont typeface="Calibri"/>
              <a:buNone/>
            </a:pPr>
            <a:r>
              <a:t/>
            </a:r>
            <a:endParaRPr i="0" u="none" strike="noStrike">
              <a:solidFill>
                <a:srgbClr val="000000"/>
              </a:solidFill>
            </a:endParaRPr>
          </a:p>
          <a:p>
            <a:pPr indent="-228600" lvl="0" marL="457200" rtl="0" algn="l">
              <a:lnSpc>
                <a:spcPct val="100000"/>
              </a:lnSpc>
              <a:spcBef>
                <a:spcPts val="0"/>
              </a:spcBef>
              <a:spcAft>
                <a:spcPts val="0"/>
              </a:spcAft>
              <a:buSzPts val="1400"/>
              <a:buNone/>
            </a:pPr>
            <a:r>
              <a:rPr i="0" lang="en-GB" u="none" strike="noStrike">
                <a:solidFill>
                  <a:srgbClr val="000000"/>
                </a:solidFill>
              </a:rPr>
              <a:t>**Geographic Analysis:**</a:t>
            </a:r>
            <a:endParaRPr i="0" u="none" strike="noStrike">
              <a:solidFill>
                <a:srgbClr val="000000"/>
              </a:solidFill>
            </a:endParaRPr>
          </a:p>
          <a:p>
            <a:pPr indent="-228600" lvl="0" marL="457200" rtl="0" algn="l">
              <a:lnSpc>
                <a:spcPct val="100000"/>
              </a:lnSpc>
              <a:spcBef>
                <a:spcPts val="0"/>
              </a:spcBef>
              <a:spcAft>
                <a:spcPts val="0"/>
              </a:spcAft>
              <a:buSzPts val="1400"/>
              <a:buNone/>
            </a:pPr>
            <a:r>
              <a:rPr i="0" lang="en-GB" u="none" strike="noStrike">
                <a:solidFill>
                  <a:srgbClr val="000000"/>
                </a:solidFill>
              </a:rPr>
              <a:t>The data shows the highest interest and orders for the powerbank come from ru</a:t>
            </a:r>
            <a:r>
              <a:rPr lang="en-GB">
                <a:solidFill>
                  <a:srgbClr val="000000"/>
                </a:solidFill>
              </a:rPr>
              <a:t>ral, whilst most that already ordered EV battery is from</a:t>
            </a:r>
            <a:r>
              <a:rPr i="0" lang="en-GB" u="none" strike="noStrike">
                <a:solidFill>
                  <a:srgbClr val="000000"/>
                </a:solidFill>
              </a:rPr>
              <a:t> Yorkshire. The 3 Rural areas </a:t>
            </a:r>
            <a:r>
              <a:rPr lang="en-GB">
                <a:solidFill>
                  <a:srgbClr val="000000"/>
                </a:solidFill>
              </a:rPr>
              <a:t>are the</a:t>
            </a:r>
            <a:r>
              <a:rPr i="0" lang="en-GB" u="none" strike="noStrike">
                <a:solidFill>
                  <a:srgbClr val="000000"/>
                </a:solidFill>
              </a:rPr>
              <a:t> ideal pilot area for the initial product launch.</a:t>
            </a:r>
            <a:endParaRPr i="0" u="none" strike="noStrike">
              <a:solidFill>
                <a:srgbClr val="000000"/>
              </a:solidFill>
            </a:endParaRPr>
          </a:p>
          <a:p>
            <a:pPr indent="-228600" lvl="0" marL="457200" marR="0" rtl="0" algn="l">
              <a:lnSpc>
                <a:spcPct val="100000"/>
              </a:lnSpc>
              <a:spcBef>
                <a:spcPts val="0"/>
              </a:spcBef>
              <a:spcAft>
                <a:spcPts val="0"/>
              </a:spcAft>
              <a:buSzPts val="1400"/>
              <a:buNone/>
            </a:pPr>
            <a:r>
              <a:t/>
            </a:r>
            <a:endParaRPr/>
          </a:p>
        </p:txBody>
      </p:sp>
      <p:sp>
        <p:nvSpPr>
          <p:cNvPr id="150" name="Google Shape;15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a:t>Total respondents provided feedback as to whether they are open to get the Battery.</a:t>
            </a:r>
            <a:endParaRPr/>
          </a:p>
          <a:p>
            <a:pPr indent="-228600" lvl="0" marL="457200" marR="0" rtl="0" algn="l">
              <a:lnSpc>
                <a:spcPct val="100000"/>
              </a:lnSpc>
              <a:spcBef>
                <a:spcPts val="0"/>
              </a:spcBef>
              <a:spcAft>
                <a:spcPts val="0"/>
              </a:spcAft>
              <a:buSzPts val="1400"/>
              <a:buNone/>
            </a:pPr>
            <a:r>
              <a:rPr lang="en-GB"/>
              <a:t>And shared what is their </a:t>
            </a:r>
            <a:endParaRPr/>
          </a:p>
          <a:p>
            <a:pPr indent="-228600" lvl="0" marL="457200" marR="0" rtl="0" algn="l">
              <a:lnSpc>
                <a:spcPct val="100000"/>
              </a:lnSpc>
              <a:spcBef>
                <a:spcPts val="0"/>
              </a:spcBef>
              <a:spcAft>
                <a:spcPts val="0"/>
              </a:spcAft>
              <a:buSzPts val="1400"/>
              <a:buNone/>
            </a:pPr>
            <a:r>
              <a:rPr lang="en-GB"/>
              <a:t>(1) Anxiety - main concern (from those who potentially don’t have EV) </a:t>
            </a:r>
            <a:endParaRPr/>
          </a:p>
          <a:p>
            <a:pPr indent="-228600" lvl="0" marL="457200" marR="0" rtl="0" algn="l">
              <a:lnSpc>
                <a:spcPct val="100000"/>
              </a:lnSpc>
              <a:spcBef>
                <a:spcPts val="0"/>
              </a:spcBef>
              <a:spcAft>
                <a:spcPts val="0"/>
              </a:spcAft>
              <a:buSzPts val="1400"/>
              <a:buNone/>
            </a:pPr>
            <a:r>
              <a:rPr lang="en-GB"/>
              <a:t>(2) Problem/challenge (from those whom have EV)</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Top Graphs - indicates the interest/belief regards to this new technology ---- Respondents that currently who don’t have EV.</a:t>
            </a:r>
            <a:endParaRPr/>
          </a:p>
          <a:p>
            <a:pPr indent="-228600" lvl="0" marL="457200" marR="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rPr i="0" lang="en-GB" u="none" strike="noStrike">
                <a:solidFill>
                  <a:srgbClr val="000000"/>
                </a:solidFill>
              </a:rPr>
              <a:t>**Customer Feedback on Battery Orders:**</a:t>
            </a:r>
            <a:endParaRPr i="0" u="none" strike="noStrike">
              <a:solidFill>
                <a:srgbClr val="000000"/>
              </a:solidFill>
            </a:endParaRPr>
          </a:p>
          <a:p>
            <a:pPr indent="-228600" lvl="0" marL="457200" rtl="0" algn="l">
              <a:lnSpc>
                <a:spcPct val="100000"/>
              </a:lnSpc>
              <a:spcBef>
                <a:spcPts val="0"/>
              </a:spcBef>
              <a:spcAft>
                <a:spcPts val="0"/>
              </a:spcAft>
              <a:buSzPts val="1400"/>
              <a:buNone/>
            </a:pPr>
            <a:r>
              <a:rPr i="0" lang="en-GB" u="none" strike="noStrike">
                <a:solidFill>
                  <a:srgbClr val="000000"/>
                </a:solidFill>
              </a:rPr>
              <a:t>Customers who have already ordered the Portable EV Battery Powerbank appreciated its ease of use, allowing them to charge their EVs even in areas with limited charging infrastructure.</a:t>
            </a:r>
            <a:endParaRPr i="0" u="none" strike="noStrike">
              <a:solidFill>
                <a:srgbClr val="000000"/>
              </a:solidFill>
            </a:endParaRPr>
          </a:p>
          <a:p>
            <a:pPr indent="0" lvl="0" marL="0" marR="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rPr i="0" lang="en-GB" u="none" strike="noStrike">
                <a:solidFill>
                  <a:srgbClr val="000000"/>
                </a:solidFill>
              </a:rPr>
              <a:t>**Customer Interest and Concerns:**</a:t>
            </a:r>
            <a:endParaRPr i="0" u="none" strike="noStrike">
              <a:solidFill>
                <a:srgbClr val="000000"/>
              </a:solidFill>
            </a:endParaRPr>
          </a:p>
          <a:p>
            <a:pPr indent="-228600" lvl="0" marL="457200" rtl="0" algn="l">
              <a:lnSpc>
                <a:spcPct val="100000"/>
              </a:lnSpc>
              <a:spcBef>
                <a:spcPts val="0"/>
              </a:spcBef>
              <a:spcAft>
                <a:spcPts val="0"/>
              </a:spcAft>
              <a:buSzPts val="1400"/>
              <a:buNone/>
            </a:pPr>
            <a:r>
              <a:rPr i="0" lang="en-GB" u="none" strike="noStrike">
                <a:solidFill>
                  <a:srgbClr val="000000"/>
                </a:solidFill>
              </a:rPr>
              <a:t>Based on data analysis, potential customers are interested in quicker charging options and concerns about finding charging stations on long journeys.</a:t>
            </a:r>
            <a:endParaRPr i="0" u="none" strike="noStrike">
              <a:solidFill>
                <a:srgbClr val="000000"/>
              </a:solidFill>
            </a:endParaRPr>
          </a:p>
          <a:p>
            <a:pPr indent="-228600" lvl="0" marL="457200" marR="0" rtl="0" algn="l">
              <a:lnSpc>
                <a:spcPct val="100000"/>
              </a:lnSpc>
              <a:spcBef>
                <a:spcPts val="0"/>
              </a:spcBef>
              <a:spcAft>
                <a:spcPts val="0"/>
              </a:spcAft>
              <a:buSzPts val="1400"/>
              <a:buNone/>
            </a:pPr>
            <a:br>
              <a:rPr lang="en-GB"/>
            </a:br>
            <a:br>
              <a:rPr lang="en-GB"/>
            </a:br>
            <a:endParaRPr/>
          </a:p>
        </p:txBody>
      </p:sp>
      <p:sp>
        <p:nvSpPr>
          <p:cNvPr id="157" name="Google Shape;15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a:t>Graphs indicate Rate of Person whom have ordered the Battery to date.</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Depicts what price points and pricing method that people are willing to pay.</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 prefer One-Off model</a:t>
            </a:r>
            <a:endParaRPr/>
          </a:p>
          <a:p>
            <a:pPr indent="-228600" lvl="0" marL="457200" marR="0" rtl="0" algn="l">
              <a:lnSpc>
                <a:spcPct val="100000"/>
              </a:lnSpc>
              <a:spcBef>
                <a:spcPts val="0"/>
              </a:spcBef>
              <a:spcAft>
                <a:spcPts val="0"/>
              </a:spcAft>
              <a:buSzPts val="1400"/>
              <a:buNone/>
            </a:pPr>
            <a:r>
              <a:rPr lang="en-GB"/>
              <a:t>For those whom prefer one-off payment, 38% of 307 respondents are willing to pay £450, and 47% are willing to pay 500 for a more reliable, eco-conscious better.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 prefer Subscription (Monthly) model</a:t>
            </a:r>
            <a:endParaRPr/>
          </a:p>
          <a:p>
            <a:pPr indent="-228600" lvl="0" marL="457200" marR="0" rtl="0" algn="l">
              <a:lnSpc>
                <a:spcPct val="100000"/>
              </a:lnSpc>
              <a:spcBef>
                <a:spcPts val="0"/>
              </a:spcBef>
              <a:spcAft>
                <a:spcPts val="0"/>
              </a:spcAft>
              <a:buSzPts val="1400"/>
              <a:buNone/>
            </a:pPr>
            <a:r>
              <a:rPr lang="en-GB"/>
              <a:t>For those whom prefer Monthly payment, 43.5% of 126 respondents are willing to pay £95 monthly. &amp; 43.1% opted for £50 monthly. </a:t>
            </a:r>
            <a:r>
              <a:rPr b="1" lang="en-GB"/>
              <a:t>All of the people who has ordered opted for £50. (This is the price point for the Prototype)</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rPr i="0" lang="en-GB" u="none" strike="noStrike">
                <a:solidFill>
                  <a:srgbClr val="000000"/>
                </a:solidFill>
              </a:rPr>
              <a:t>**Pricing Strategy:**</a:t>
            </a:r>
            <a:endParaRPr i="0" u="none" strike="noStrike">
              <a:solidFill>
                <a:srgbClr val="000000"/>
              </a:solidFill>
            </a:endParaRPr>
          </a:p>
          <a:p>
            <a:pPr indent="-228600" lvl="0" marL="457200" rtl="0" algn="l">
              <a:lnSpc>
                <a:spcPct val="100000"/>
              </a:lnSpc>
              <a:spcBef>
                <a:spcPts val="0"/>
              </a:spcBef>
              <a:spcAft>
                <a:spcPts val="0"/>
              </a:spcAft>
              <a:buSzPts val="1400"/>
              <a:buNone/>
            </a:pPr>
            <a:r>
              <a:rPr i="0" lang="en-GB" u="none" strike="noStrike">
                <a:solidFill>
                  <a:srgbClr val="000000"/>
                </a:solidFill>
              </a:rPr>
              <a:t>- One-Time Purchase: £600</a:t>
            </a:r>
            <a:endParaRPr i="0" u="none" strike="noStrike">
              <a:solidFill>
                <a:srgbClr val="000000"/>
              </a:solidFill>
            </a:endParaRPr>
          </a:p>
          <a:p>
            <a:pPr indent="-228600" lvl="0" marL="457200" rtl="0" algn="l">
              <a:lnSpc>
                <a:spcPct val="100000"/>
              </a:lnSpc>
              <a:spcBef>
                <a:spcPts val="0"/>
              </a:spcBef>
              <a:spcAft>
                <a:spcPts val="0"/>
              </a:spcAft>
              <a:buSzPts val="1400"/>
              <a:buNone/>
            </a:pPr>
            <a:r>
              <a:rPr i="0" lang="en-GB" u="none" strike="noStrike">
                <a:solidFill>
                  <a:srgbClr val="000000"/>
                </a:solidFill>
              </a:rPr>
              <a:t>- Monthly Subscription: £50/month (At least 12 months, renewable for one-month rolling contract afterwards)</a:t>
            </a:r>
            <a:endParaRPr i="0" u="none" strike="noStrike">
              <a:solidFill>
                <a:srgbClr val="000000"/>
              </a:solidFill>
            </a:endParaRPr>
          </a:p>
          <a:p>
            <a:pPr indent="-228600" lvl="0" marL="457200" rtl="0" algn="l">
              <a:lnSpc>
                <a:spcPct val="100000"/>
              </a:lnSpc>
              <a:spcBef>
                <a:spcPts val="0"/>
              </a:spcBef>
              <a:spcAft>
                <a:spcPts val="0"/>
              </a:spcAft>
              <a:buSzPts val="1400"/>
              <a:buNone/>
            </a:pPr>
            <a:br>
              <a:rPr i="0" lang="en-GB" u="none" strike="noStrike">
                <a:solidFill>
                  <a:srgbClr val="000000"/>
                </a:solidFill>
              </a:rPr>
            </a:br>
            <a:r>
              <a:rPr i="0" lang="en-GB" u="none" strike="noStrike">
                <a:solidFill>
                  <a:srgbClr val="000000"/>
                </a:solidFill>
              </a:rPr>
              <a:t>**Rationale:**</a:t>
            </a:r>
            <a:endParaRPr i="0" u="none" strike="noStrike">
              <a:solidFill>
                <a:srgbClr val="000000"/>
              </a:solidFill>
            </a:endParaRPr>
          </a:p>
          <a:p>
            <a:pPr indent="-228600" lvl="0" marL="457200" rtl="0" algn="l">
              <a:lnSpc>
                <a:spcPct val="100000"/>
              </a:lnSpc>
              <a:spcBef>
                <a:spcPts val="0"/>
              </a:spcBef>
              <a:spcAft>
                <a:spcPts val="0"/>
              </a:spcAft>
              <a:buSzPts val="1400"/>
              <a:buNone/>
            </a:pPr>
            <a:r>
              <a:rPr i="0" lang="en-GB" u="none" strike="noStrike">
                <a:solidFill>
                  <a:srgbClr val="000000"/>
                </a:solidFill>
              </a:rPr>
              <a:t>The pricing model aims to cater to cost-conscious rural female buyers in the target audience. The one-time purchase option provides flexibility for customers who prefer to own the powerbank outright. The monthly subscription model allows customers to access the powerbank at an affordable cost, ensuring reliable charging for a minimum of 12 months and potentially increasing profitability per client with renewal contracts.</a:t>
            </a:r>
            <a:endParaRPr i="0" u="none" strike="noStrike">
              <a:solidFill>
                <a:srgbClr val="000000"/>
              </a:solidFill>
            </a:endParaRPr>
          </a:p>
          <a:p>
            <a:pPr indent="-228600" lvl="0" marL="457200" marR="0" rtl="0" algn="l">
              <a:lnSpc>
                <a:spcPct val="100000"/>
              </a:lnSpc>
              <a:spcBef>
                <a:spcPts val="0"/>
              </a:spcBef>
              <a:spcAft>
                <a:spcPts val="0"/>
              </a:spcAft>
              <a:buSzPts val="1400"/>
              <a:buNone/>
            </a:pPr>
            <a:br>
              <a:rPr lang="en-GB"/>
            </a:br>
            <a:br>
              <a:rPr lang="en-GB"/>
            </a:br>
            <a:br>
              <a:rPr lang="en-GB"/>
            </a:br>
            <a:br>
              <a:rPr lang="en-GB"/>
            </a:br>
            <a:endParaRPr b="1"/>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p:txBody>
      </p:sp>
      <p:sp>
        <p:nvSpPr>
          <p:cNvPr id="168" name="Google Shape;16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Update ONe Time Purchase = £560</a:t>
            </a:r>
            <a:endParaRPr/>
          </a:p>
        </p:txBody>
      </p:sp>
      <p:sp>
        <p:nvSpPr>
          <p:cNvPr id="175" name="Google Shape;17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6" name="Shape 16"/>
        <p:cNvGrpSpPr/>
        <p:nvPr/>
      </p:nvGrpSpPr>
      <p:grpSpPr>
        <a:xfrm>
          <a:off x="0" y="0"/>
          <a:ext cx="0" cy="0"/>
          <a:chOff x="0" y="0"/>
          <a:chExt cx="0" cy="0"/>
        </a:xfrm>
      </p:grpSpPr>
      <p:pic>
        <p:nvPicPr>
          <p:cNvPr id="17" name="Google Shape;17;p18"/>
          <p:cNvPicPr preferRelativeResize="0"/>
          <p:nvPr/>
        </p:nvPicPr>
        <p:blipFill rotWithShape="1">
          <a:blip r:embed="rId2">
            <a:alphaModFix/>
          </a:blip>
          <a:srcRect b="0" l="0" r="0" t="0"/>
          <a:stretch/>
        </p:blipFill>
        <p:spPr>
          <a:xfrm>
            <a:off x="0" y="0"/>
            <a:ext cx="12208933" cy="6858000"/>
          </a:xfrm>
          <a:prstGeom prst="rect">
            <a:avLst/>
          </a:prstGeom>
          <a:noFill/>
          <a:ln>
            <a:noFill/>
          </a:ln>
        </p:spPr>
      </p:pic>
      <p:sp>
        <p:nvSpPr>
          <p:cNvPr id="18" name="Google Shape;18;p18"/>
          <p:cNvSpPr txBox="1"/>
          <p:nvPr>
            <p:ph type="ctrTitle"/>
          </p:nvPr>
        </p:nvSpPr>
        <p:spPr>
          <a:xfrm>
            <a:off x="624417" y="1196975"/>
            <a:ext cx="10943167" cy="10826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 type="subTitle"/>
          </p:nvPr>
        </p:nvSpPr>
        <p:spPr>
          <a:xfrm>
            <a:off x="626533" y="2422525"/>
            <a:ext cx="10949517"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chemeClr val="lt1"/>
              </a:buClr>
              <a:buSzPts val="3200"/>
              <a:buFont typeface="Arial"/>
              <a:buNone/>
              <a:defRPr>
                <a:solidFill>
                  <a:schemeClr val="lt1"/>
                </a:solidFill>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0" name="Google Shape;20;p18"/>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8"/>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8"/>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28"/>
          <p:cNvSpPr txBox="1"/>
          <p:nvPr>
            <p:ph type="title"/>
          </p:nvPr>
        </p:nvSpPr>
        <p:spPr>
          <a:xfrm rot="5400000">
            <a:off x="7242175" y="1787525"/>
            <a:ext cx="5937250" cy="2743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8"/>
          <p:cNvSpPr txBox="1"/>
          <p:nvPr>
            <p:ph idx="1" type="body"/>
          </p:nvPr>
        </p:nvSpPr>
        <p:spPr>
          <a:xfrm rot="5400000">
            <a:off x="1654175" y="-854075"/>
            <a:ext cx="5937250" cy="8026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8"/>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8"/>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8"/>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9"/>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 type="body"/>
          </p:nvPr>
        </p:nvSpPr>
        <p:spPr>
          <a:xfrm>
            <a:off x="609600" y="1174750"/>
            <a:ext cx="10972800" cy="49530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9"/>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9"/>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9"/>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 name="Shape 29"/>
        <p:cNvGrpSpPr/>
        <p:nvPr/>
      </p:nvGrpSpPr>
      <p:grpSpPr>
        <a:xfrm>
          <a:off x="0" y="0"/>
          <a:ext cx="0" cy="0"/>
          <a:chOff x="0" y="0"/>
          <a:chExt cx="0" cy="0"/>
        </a:xfrm>
      </p:grpSpPr>
      <p:sp>
        <p:nvSpPr>
          <p:cNvPr id="30" name="Google Shape;30;p21"/>
          <p:cNvSpPr txBox="1"/>
          <p:nvPr>
            <p:ph type="title"/>
          </p:nvPr>
        </p:nvSpPr>
        <p:spPr>
          <a:xfrm>
            <a:off x="840317" y="457200"/>
            <a:ext cx="3932767"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 type="body"/>
          </p:nvPr>
        </p:nvSpPr>
        <p:spPr>
          <a:xfrm>
            <a:off x="5183717"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 name="Google Shape;32;p21"/>
          <p:cNvSpPr txBox="1"/>
          <p:nvPr>
            <p:ph idx="2" type="body"/>
          </p:nvPr>
        </p:nvSpPr>
        <p:spPr>
          <a:xfrm>
            <a:off x="840317" y="2057400"/>
            <a:ext cx="393276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228600" lvl="1" marL="914400" algn="l">
              <a:lnSpc>
                <a:spcPct val="100000"/>
              </a:lnSpc>
              <a:spcBef>
                <a:spcPts val="280"/>
              </a:spcBef>
              <a:spcAft>
                <a:spcPts val="0"/>
              </a:spcAft>
              <a:buClr>
                <a:schemeClr val="dk1"/>
              </a:buClr>
              <a:buSzPts val="1400"/>
              <a:buFont typeface="Arial"/>
              <a:buNone/>
              <a:defRPr sz="1400"/>
            </a:lvl2pPr>
            <a:lvl3pPr indent="-228600" lvl="2" marL="1371600" algn="l">
              <a:lnSpc>
                <a:spcPct val="100000"/>
              </a:lnSpc>
              <a:spcBef>
                <a:spcPts val="240"/>
              </a:spcBef>
              <a:spcAft>
                <a:spcPts val="0"/>
              </a:spcAft>
              <a:buClr>
                <a:schemeClr val="dk1"/>
              </a:buClr>
              <a:buSzPts val="1200"/>
              <a:buFont typeface="Arial"/>
              <a:buNone/>
              <a:defRPr sz="1200"/>
            </a:lvl3pPr>
            <a:lvl4pPr indent="-228600" lvl="3" marL="1828800" algn="l">
              <a:lnSpc>
                <a:spcPct val="100000"/>
              </a:lnSpc>
              <a:spcBef>
                <a:spcPts val="200"/>
              </a:spcBef>
              <a:spcAft>
                <a:spcPts val="0"/>
              </a:spcAft>
              <a:buClr>
                <a:schemeClr val="dk1"/>
              </a:buClr>
              <a:buSzPts val="1000"/>
              <a:buFont typeface="Arial"/>
              <a:buNone/>
              <a:defRPr sz="1000"/>
            </a:lvl4pPr>
            <a:lvl5pPr indent="-228600" lvl="4" marL="2286000" algn="l">
              <a:lnSpc>
                <a:spcPct val="100000"/>
              </a:lnSpc>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 name="Google Shape;33;p2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22"/>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 type="body"/>
          </p:nvPr>
        </p:nvSpPr>
        <p:spPr>
          <a:xfrm>
            <a:off x="609600" y="1174750"/>
            <a:ext cx="5384800" cy="49530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2"/>
          <p:cNvSpPr txBox="1"/>
          <p:nvPr>
            <p:ph idx="2" type="body"/>
          </p:nvPr>
        </p:nvSpPr>
        <p:spPr>
          <a:xfrm>
            <a:off x="6197600" y="1174750"/>
            <a:ext cx="5384800" cy="49530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2"/>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25"/>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5"/>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5"/>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5"/>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23"/>
          <p:cNvSpPr txBox="1"/>
          <p:nvPr>
            <p:ph type="title"/>
          </p:nvPr>
        </p:nvSpPr>
        <p:spPr>
          <a:xfrm>
            <a:off x="831851" y="1709738"/>
            <a:ext cx="10515600" cy="285273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3"/>
          <p:cNvSpPr txBox="1"/>
          <p:nvPr>
            <p:ph idx="1" type="body"/>
          </p:nvPr>
        </p:nvSpPr>
        <p:spPr>
          <a:xfrm>
            <a:off x="831851"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sz="2400"/>
            </a:lvl1pPr>
            <a:lvl2pPr indent="-228600" lvl="1" marL="914400" algn="l">
              <a:lnSpc>
                <a:spcPct val="100000"/>
              </a:lnSpc>
              <a:spcBef>
                <a:spcPts val="400"/>
              </a:spcBef>
              <a:spcAft>
                <a:spcPts val="0"/>
              </a:spcAft>
              <a:buClr>
                <a:schemeClr val="dk1"/>
              </a:buClr>
              <a:buSzPts val="2000"/>
              <a:buFont typeface="Arial"/>
              <a:buNone/>
              <a:defRPr sz="2000"/>
            </a:lvl2pPr>
            <a:lvl3pPr indent="-228600" lvl="2" marL="1371600" algn="l">
              <a:lnSpc>
                <a:spcPct val="100000"/>
              </a:lnSpc>
              <a:spcBef>
                <a:spcPts val="360"/>
              </a:spcBef>
              <a:spcAft>
                <a:spcPts val="0"/>
              </a:spcAft>
              <a:buClr>
                <a:schemeClr val="dk1"/>
              </a:buClr>
              <a:buSzPts val="1800"/>
              <a:buFont typeface="Arial"/>
              <a:buNone/>
              <a:defRPr sz="1800"/>
            </a:lvl3pPr>
            <a:lvl4pPr indent="-228600" lvl="3" marL="1828800" algn="l">
              <a:lnSpc>
                <a:spcPct val="100000"/>
              </a:lnSpc>
              <a:spcBef>
                <a:spcPts val="320"/>
              </a:spcBef>
              <a:spcAft>
                <a:spcPts val="0"/>
              </a:spcAft>
              <a:buClr>
                <a:schemeClr val="dk1"/>
              </a:buClr>
              <a:buSzPts val="1600"/>
              <a:buFont typeface="Arial"/>
              <a:buNone/>
              <a:defRPr sz="1600"/>
            </a:lvl4pPr>
            <a:lvl5pPr indent="-228600" lvl="4" marL="2286000" algn="l">
              <a:lnSpc>
                <a:spcPct val="100000"/>
              </a:lnSpc>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1" name="Google Shape;51;p23"/>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24"/>
          <p:cNvSpPr txBox="1"/>
          <p:nvPr>
            <p:ph type="title"/>
          </p:nvPr>
        </p:nvSpPr>
        <p:spPr>
          <a:xfrm>
            <a:off x="840317"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 type="body"/>
          </p:nvPr>
        </p:nvSpPr>
        <p:spPr>
          <a:xfrm>
            <a:off x="840317" y="1681163"/>
            <a:ext cx="5158316"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24"/>
          <p:cNvSpPr txBox="1"/>
          <p:nvPr>
            <p:ph idx="2" type="body"/>
          </p:nvPr>
        </p:nvSpPr>
        <p:spPr>
          <a:xfrm>
            <a:off x="840317" y="2505075"/>
            <a:ext cx="5158316"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4"/>
          <p:cNvSpPr txBox="1"/>
          <p:nvPr>
            <p:ph idx="3" type="body"/>
          </p:nvPr>
        </p:nvSpPr>
        <p:spPr>
          <a:xfrm>
            <a:off x="6172200" y="1681163"/>
            <a:ext cx="5183717"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4"/>
          <p:cNvSpPr txBox="1"/>
          <p:nvPr>
            <p:ph idx="4" type="body"/>
          </p:nvPr>
        </p:nvSpPr>
        <p:spPr>
          <a:xfrm>
            <a:off x="6172200" y="2505075"/>
            <a:ext cx="5183717"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4"/>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4"/>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26"/>
          <p:cNvSpPr txBox="1"/>
          <p:nvPr>
            <p:ph type="title"/>
          </p:nvPr>
        </p:nvSpPr>
        <p:spPr>
          <a:xfrm>
            <a:off x="840317" y="457200"/>
            <a:ext cx="3932767"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6"/>
          <p:cNvSpPr/>
          <p:nvPr>
            <p:ph idx="2" type="pic"/>
          </p:nvPr>
        </p:nvSpPr>
        <p:spPr>
          <a:xfrm>
            <a:off x="5183717" y="987425"/>
            <a:ext cx="6172200" cy="4873625"/>
          </a:xfrm>
          <a:prstGeom prst="rect">
            <a:avLst/>
          </a:prstGeom>
          <a:noFill/>
          <a:ln>
            <a:noFill/>
          </a:ln>
        </p:spPr>
      </p:sp>
      <p:sp>
        <p:nvSpPr>
          <p:cNvPr id="66" name="Google Shape;66;p26"/>
          <p:cNvSpPr txBox="1"/>
          <p:nvPr>
            <p:ph idx="1" type="body"/>
          </p:nvPr>
        </p:nvSpPr>
        <p:spPr>
          <a:xfrm>
            <a:off x="840317" y="2057400"/>
            <a:ext cx="393276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228600" lvl="1" marL="914400" algn="l">
              <a:lnSpc>
                <a:spcPct val="100000"/>
              </a:lnSpc>
              <a:spcBef>
                <a:spcPts val="280"/>
              </a:spcBef>
              <a:spcAft>
                <a:spcPts val="0"/>
              </a:spcAft>
              <a:buClr>
                <a:schemeClr val="dk1"/>
              </a:buClr>
              <a:buSzPts val="1400"/>
              <a:buFont typeface="Arial"/>
              <a:buNone/>
              <a:defRPr sz="1400"/>
            </a:lvl2pPr>
            <a:lvl3pPr indent="-228600" lvl="2" marL="1371600" algn="l">
              <a:lnSpc>
                <a:spcPct val="100000"/>
              </a:lnSpc>
              <a:spcBef>
                <a:spcPts val="240"/>
              </a:spcBef>
              <a:spcAft>
                <a:spcPts val="0"/>
              </a:spcAft>
              <a:buClr>
                <a:schemeClr val="dk1"/>
              </a:buClr>
              <a:buSzPts val="1200"/>
              <a:buFont typeface="Arial"/>
              <a:buNone/>
              <a:defRPr sz="1200"/>
            </a:lvl3pPr>
            <a:lvl4pPr indent="-228600" lvl="3" marL="1828800" algn="l">
              <a:lnSpc>
                <a:spcPct val="100000"/>
              </a:lnSpc>
              <a:spcBef>
                <a:spcPts val="200"/>
              </a:spcBef>
              <a:spcAft>
                <a:spcPts val="0"/>
              </a:spcAft>
              <a:buClr>
                <a:schemeClr val="dk1"/>
              </a:buClr>
              <a:buSzPts val="1000"/>
              <a:buFont typeface="Arial"/>
              <a:buNone/>
              <a:defRPr sz="1000"/>
            </a:lvl4pPr>
            <a:lvl5pPr indent="-228600" lvl="4" marL="2286000" algn="l">
              <a:lnSpc>
                <a:spcPct val="100000"/>
              </a:lnSpc>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2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27"/>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7"/>
          <p:cNvSpPr txBox="1"/>
          <p:nvPr>
            <p:ph idx="1" type="body"/>
          </p:nvPr>
        </p:nvSpPr>
        <p:spPr>
          <a:xfrm rot="5400000">
            <a:off x="3619500" y="-1835150"/>
            <a:ext cx="4953000" cy="10972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7"/>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7"/>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7"/>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7"/>
          <p:cNvPicPr preferRelativeResize="0"/>
          <p:nvPr/>
        </p:nvPicPr>
        <p:blipFill rotWithShape="1">
          <a:blip r:embed="rId1">
            <a:alphaModFix/>
          </a:blip>
          <a:srcRect b="0" l="0" r="0" t="0"/>
          <a:stretch/>
        </p:blipFill>
        <p:spPr>
          <a:xfrm>
            <a:off x="0" y="0"/>
            <a:ext cx="12208933" cy="6858000"/>
          </a:xfrm>
          <a:prstGeom prst="rect">
            <a:avLst/>
          </a:prstGeom>
          <a:noFill/>
          <a:ln>
            <a:noFill/>
          </a:ln>
        </p:spPr>
      </p:pic>
      <p:sp>
        <p:nvSpPr>
          <p:cNvPr id="11" name="Google Shape;11;p17"/>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9pPr>
          </a:lstStyle>
          <a:p/>
        </p:txBody>
      </p:sp>
      <p:sp>
        <p:nvSpPr>
          <p:cNvPr id="12" name="Google Shape;12;p17"/>
          <p:cNvSpPr txBox="1"/>
          <p:nvPr>
            <p:ph idx="1" type="body"/>
          </p:nvPr>
        </p:nvSpPr>
        <p:spPr>
          <a:xfrm>
            <a:off x="609600" y="1174750"/>
            <a:ext cx="10972800" cy="49530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7"/>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7"/>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17"/>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jpg"/><Relationship Id="rId5" Type="http://schemas.openxmlformats.org/officeDocument/2006/relationships/image" Target="../media/image10.png"/><Relationship Id="rId6"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cleantechnica.com/2023/05/04/uk-plugin-ev-share-up-yoy-volkswagen-wins-in-april/" TargetMode="External"/><Relationship Id="rId4" Type="http://schemas.openxmlformats.org/officeDocument/2006/relationships/hyperlink" Target="https://www.blueweaveconsulting.com/report/uk-electric-vehicle-market" TargetMode="External"/><Relationship Id="rId5" Type="http://schemas.openxmlformats.org/officeDocument/2006/relationships/hyperlink" Target="https://www.mckinsey.com/industries/automotive-and-assembly/our-insights/mckinsey-electric-vehicle-index-europe-cushions-a-global-plunge-in-ev-sal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mondaq.com/uk/rail-road--cycling/1150728/the-electric-vehicle-industry-the-next-big-challenges" TargetMode="External"/><Relationship Id="rId4" Type="http://schemas.openxmlformats.org/officeDocument/2006/relationships/hyperlink" Target="https://www.torquenews.com/8113/unleashing-electric-revolution-game-changing-battery-tech-poised-drive-evs-mainstream-within-decad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3.jpg"/><Relationship Id="rId6" Type="http://schemas.openxmlformats.org/officeDocument/2006/relationships/slide" Target="/ppt/slid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pp.powerbi.com/groups/me/reports/20e9e34c-9aec-4dcd-8078-2a4090896574/?pbi_source=PowerPoint"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pp.powerbi.com/groups/me/reports/20e9e34c-9aec-4dcd-8078-2a4090896574/?pbi_source=PowerPoint" TargetMode="External"/><Relationship Id="rId4" Type="http://schemas.openxmlformats.org/officeDocument/2006/relationships/image" Target="../media/image18.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pp.powerbi.com/groups/me/reports/20e9e34c-9aec-4dcd-8078-2a4090896574/?pbi_source=PowerPoint"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624417" y="1196975"/>
            <a:ext cx="10943167" cy="10826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GB"/>
              <a:t>EVivaX</a:t>
            </a:r>
            <a:endParaRPr/>
          </a:p>
        </p:txBody>
      </p:sp>
      <p:sp>
        <p:nvSpPr>
          <p:cNvPr id="87" name="Google Shape;87;p1"/>
          <p:cNvSpPr txBox="1"/>
          <p:nvPr>
            <p:ph idx="1" type="subTitle"/>
          </p:nvPr>
        </p:nvSpPr>
        <p:spPr>
          <a:xfrm>
            <a:off x="626533" y="2422525"/>
            <a:ext cx="10949517" cy="175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r>
              <a:rPr lang="en-GB"/>
              <a:t>Portable Battery for Electric Vehicle</a:t>
            </a:r>
            <a:endParaRPr/>
          </a:p>
        </p:txBody>
      </p:sp>
      <p:pic>
        <p:nvPicPr>
          <p:cNvPr descr="A blue rectangle with white text&#10;&#10;Description automatically generated" id="88" name="Google Shape;88;p1"/>
          <p:cNvPicPr preferRelativeResize="0"/>
          <p:nvPr/>
        </p:nvPicPr>
        <p:blipFill rotWithShape="1">
          <a:blip r:embed="rId3">
            <a:alphaModFix/>
          </a:blip>
          <a:srcRect b="0" l="0" r="0" t="0"/>
          <a:stretch/>
        </p:blipFill>
        <p:spPr>
          <a:xfrm>
            <a:off x="4800600" y="793750"/>
            <a:ext cx="2590800" cy="1485900"/>
          </a:xfrm>
          <a:prstGeom prst="rect">
            <a:avLst/>
          </a:prstGeom>
          <a:noFill/>
          <a:ln>
            <a:noFill/>
          </a:ln>
        </p:spPr>
      </p:pic>
      <p:sp>
        <p:nvSpPr>
          <p:cNvPr id="89" name="Google Shape;89;p1"/>
          <p:cNvSpPr txBox="1"/>
          <p:nvPr/>
        </p:nvSpPr>
        <p:spPr>
          <a:xfrm>
            <a:off x="0" y="5934670"/>
            <a:ext cx="1219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Ayuthaya"/>
                <a:ea typeface="Ayuthaya"/>
                <a:cs typeface="Ayuthaya"/>
                <a:sym typeface="Ayuthaya"/>
              </a:rPr>
              <a:t>Group 20 Presenters: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yuthaya"/>
                <a:ea typeface="Ayuthaya"/>
                <a:cs typeface="Ayuthaya"/>
                <a:sym typeface="Ayuthaya"/>
              </a:rPr>
              <a:t>Burz, Gozde McGerr, Irie Yee, Luiz Santana, Sawsan, Surya Manduri, Tayo Ojulari</a:t>
            </a:r>
            <a:endParaRPr i="1">
              <a:latin typeface="Ayuthaya"/>
              <a:ea typeface="Ayuthaya"/>
              <a:cs typeface="Ayuthaya"/>
              <a:sym typeface="Ayuthay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6"/>
          <p:cNvSpPr txBox="1"/>
          <p:nvPr>
            <p:ph type="title"/>
          </p:nvPr>
        </p:nvSpPr>
        <p:spPr>
          <a:xfrm>
            <a:off x="1504821" y="107373"/>
            <a:ext cx="9855199" cy="80346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solidFill>
                  <a:srgbClr val="1684AD"/>
                </a:solidFill>
              </a:rPr>
              <a:t>Financial Projection</a:t>
            </a:r>
            <a:endParaRPr>
              <a:solidFill>
                <a:srgbClr val="1684AD"/>
              </a:solidFill>
            </a:endParaRPr>
          </a:p>
        </p:txBody>
      </p:sp>
      <p:pic>
        <p:nvPicPr>
          <p:cNvPr descr="A blue rectangle with white text&#10;&#10;Description automatically generated" id="187" name="Google Shape;187;p46"/>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sp>
        <p:nvSpPr>
          <p:cNvPr id="188" name="Google Shape;188;p46"/>
          <p:cNvSpPr txBox="1"/>
          <p:nvPr/>
        </p:nvSpPr>
        <p:spPr>
          <a:xfrm>
            <a:off x="103909" y="888812"/>
            <a:ext cx="1111177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400" u="none" cap="none" strike="noStrike">
                <a:solidFill>
                  <a:srgbClr val="004C99"/>
                </a:solidFill>
                <a:latin typeface="Arial"/>
                <a:ea typeface="Arial"/>
                <a:cs typeface="Arial"/>
                <a:sym typeface="Arial"/>
              </a:rPr>
              <a:t>Seed Fund &amp; ROI</a:t>
            </a:r>
            <a:endParaRPr/>
          </a:p>
        </p:txBody>
      </p:sp>
      <p:grpSp>
        <p:nvGrpSpPr>
          <p:cNvPr id="189" name="Google Shape;189;p46"/>
          <p:cNvGrpSpPr/>
          <p:nvPr/>
        </p:nvGrpSpPr>
        <p:grpSpPr>
          <a:xfrm>
            <a:off x="103909" y="1311513"/>
            <a:ext cx="11111776" cy="562183"/>
            <a:chOff x="103909" y="984457"/>
            <a:chExt cx="11111776" cy="562183"/>
          </a:xfrm>
        </p:grpSpPr>
        <p:sp>
          <p:nvSpPr>
            <p:cNvPr id="190" name="Google Shape;190;p46"/>
            <p:cNvSpPr/>
            <p:nvPr/>
          </p:nvSpPr>
          <p:spPr>
            <a:xfrm>
              <a:off x="1771650" y="1052305"/>
              <a:ext cx="442912" cy="385763"/>
            </a:xfrm>
            <a:prstGeom prst="roundRect">
              <a:avLst>
                <a:gd fmla="val 16667" name="adj"/>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1</a:t>
              </a:r>
              <a:endParaRPr/>
            </a:p>
          </p:txBody>
        </p:sp>
        <p:sp>
          <p:nvSpPr>
            <p:cNvPr id="191" name="Google Shape;191;p46"/>
            <p:cNvSpPr txBox="1"/>
            <p:nvPr/>
          </p:nvSpPr>
          <p:spPr>
            <a:xfrm>
              <a:off x="2214562" y="1075909"/>
              <a:ext cx="10390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chemeClr val="accent1"/>
                  </a:solidFill>
                  <a:latin typeface="Arial"/>
                  <a:ea typeface="Arial"/>
                  <a:cs typeface="Arial"/>
                  <a:sym typeface="Arial"/>
                </a:rPr>
                <a:t>£100,000</a:t>
              </a:r>
              <a:endParaRPr/>
            </a:p>
          </p:txBody>
        </p:sp>
        <p:sp>
          <p:nvSpPr>
            <p:cNvPr id="192" name="Google Shape;192;p46"/>
            <p:cNvSpPr/>
            <p:nvPr/>
          </p:nvSpPr>
          <p:spPr>
            <a:xfrm>
              <a:off x="5133554" y="1075910"/>
              <a:ext cx="442912" cy="385763"/>
            </a:xfrm>
            <a:prstGeom prst="roundRect">
              <a:avLst>
                <a:gd fmla="val 16667" name="adj"/>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2</a:t>
              </a:r>
              <a:endParaRPr/>
            </a:p>
          </p:txBody>
        </p:sp>
        <p:sp>
          <p:nvSpPr>
            <p:cNvPr id="193" name="Google Shape;193;p46"/>
            <p:cNvSpPr txBox="1"/>
            <p:nvPr/>
          </p:nvSpPr>
          <p:spPr>
            <a:xfrm>
              <a:off x="5576466" y="1099514"/>
              <a:ext cx="10390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chemeClr val="accent1"/>
                  </a:solidFill>
                  <a:latin typeface="Arial"/>
                  <a:ea typeface="Arial"/>
                  <a:cs typeface="Arial"/>
                  <a:sym typeface="Arial"/>
                </a:rPr>
                <a:t>£250,000</a:t>
              </a:r>
              <a:endParaRPr/>
            </a:p>
          </p:txBody>
        </p:sp>
        <p:sp>
          <p:nvSpPr>
            <p:cNvPr id="194" name="Google Shape;194;p46"/>
            <p:cNvSpPr/>
            <p:nvPr/>
          </p:nvSpPr>
          <p:spPr>
            <a:xfrm>
              <a:off x="8495458" y="1075910"/>
              <a:ext cx="442912" cy="385763"/>
            </a:xfrm>
            <a:prstGeom prst="roundRect">
              <a:avLst>
                <a:gd fmla="val 16667" name="adj"/>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3</a:t>
              </a:r>
              <a:endParaRPr/>
            </a:p>
          </p:txBody>
        </p:sp>
        <p:sp>
          <p:nvSpPr>
            <p:cNvPr id="195" name="Google Shape;195;p46"/>
            <p:cNvSpPr txBox="1"/>
            <p:nvPr/>
          </p:nvSpPr>
          <p:spPr>
            <a:xfrm>
              <a:off x="8938370" y="1099514"/>
              <a:ext cx="10390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chemeClr val="accent1"/>
                  </a:solidFill>
                  <a:latin typeface="Arial"/>
                  <a:ea typeface="Arial"/>
                  <a:cs typeface="Arial"/>
                  <a:sym typeface="Arial"/>
                </a:rPr>
                <a:t>£500,000</a:t>
              </a:r>
              <a:endParaRPr/>
            </a:p>
          </p:txBody>
        </p:sp>
        <p:sp>
          <p:nvSpPr>
            <p:cNvPr id="196" name="Google Shape;196;p46"/>
            <p:cNvSpPr/>
            <p:nvPr/>
          </p:nvSpPr>
          <p:spPr>
            <a:xfrm>
              <a:off x="103909" y="984457"/>
              <a:ext cx="11111776" cy="562183"/>
            </a:xfrm>
            <a:prstGeom prst="rect">
              <a:avLst/>
            </a:prstGeom>
            <a:no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cxnSp>
        <p:nvCxnSpPr>
          <p:cNvPr id="197" name="Google Shape;197;p46"/>
          <p:cNvCxnSpPr/>
          <p:nvPr/>
        </p:nvCxnSpPr>
        <p:spPr>
          <a:xfrm rot="10800000">
            <a:off x="4071938" y="1350477"/>
            <a:ext cx="0" cy="4817825"/>
          </a:xfrm>
          <a:prstGeom prst="straightConnector1">
            <a:avLst/>
          </a:prstGeom>
          <a:noFill/>
          <a:ln cap="flat" cmpd="sng" w="9525">
            <a:solidFill>
              <a:srgbClr val="0062CB"/>
            </a:solidFill>
            <a:prstDash val="dot"/>
            <a:round/>
            <a:headEnd len="sm" w="sm" type="none"/>
            <a:tailEnd len="sm" w="sm" type="none"/>
          </a:ln>
        </p:spPr>
      </p:cxnSp>
      <p:cxnSp>
        <p:nvCxnSpPr>
          <p:cNvPr id="198" name="Google Shape;198;p46"/>
          <p:cNvCxnSpPr/>
          <p:nvPr/>
        </p:nvCxnSpPr>
        <p:spPr>
          <a:xfrm rot="10800000">
            <a:off x="7639047" y="1311513"/>
            <a:ext cx="0" cy="4860687"/>
          </a:xfrm>
          <a:prstGeom prst="straightConnector1">
            <a:avLst/>
          </a:prstGeom>
          <a:noFill/>
          <a:ln cap="flat" cmpd="sng" w="9525">
            <a:solidFill>
              <a:srgbClr val="0062CB"/>
            </a:solidFill>
            <a:prstDash val="dot"/>
            <a:round/>
            <a:headEnd len="sm" w="sm" type="none"/>
            <a:tailEnd len="sm" w="sm" type="none"/>
          </a:ln>
        </p:spPr>
      </p:cxnSp>
      <p:sp>
        <p:nvSpPr>
          <p:cNvPr id="199" name="Google Shape;199;p46"/>
          <p:cNvSpPr txBox="1"/>
          <p:nvPr/>
        </p:nvSpPr>
        <p:spPr>
          <a:xfrm>
            <a:off x="4214825" y="1955525"/>
            <a:ext cx="3414600" cy="483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Year 1:</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Units Sold: 498 (One-Time Purchase)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Revenue: £298,800 (£600 x 498)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Variable Costs: £29,382 (£59 x 498)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Fixed Costs: £150,000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Net Income: £119,418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GB" sz="1400" u="none" cap="none" strike="noStrike">
                <a:solidFill>
                  <a:srgbClr val="000000"/>
                </a:solidFill>
                <a:latin typeface="Arial"/>
                <a:ea typeface="Arial"/>
                <a:cs typeface="Arial"/>
                <a:sym typeface="Arial"/>
              </a:rPr>
            </a:br>
            <a:r>
              <a:rPr b="1" i="0" lang="en-GB" sz="1400" u="none" cap="none" strike="noStrike">
                <a:solidFill>
                  <a:srgbClr val="000000"/>
                </a:solidFill>
                <a:latin typeface="Arial"/>
                <a:ea typeface="Arial"/>
                <a:cs typeface="Arial"/>
                <a:sym typeface="Arial"/>
              </a:rPr>
              <a:t>Year 2:</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Units Sold: 750 (12mth Subscription) </a:t>
            </a:r>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Revenue: £450,000 (750 subscribers x 12 months x £50)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Variable Costs: £44,250 (£59 x 750)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Fixed Costs: £150,000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Net Income: £255,750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GB" sz="1400" u="none" cap="none" strike="noStrike">
                <a:solidFill>
                  <a:srgbClr val="000000"/>
                </a:solidFill>
                <a:latin typeface="Arial"/>
                <a:ea typeface="Arial"/>
                <a:cs typeface="Arial"/>
                <a:sym typeface="Arial"/>
              </a:rPr>
            </a:br>
            <a:r>
              <a:rPr b="1" i="0" lang="en-GB" sz="1400" u="none" cap="none" strike="noStrike">
                <a:solidFill>
                  <a:srgbClr val="000000"/>
                </a:solidFill>
                <a:latin typeface="Arial"/>
                <a:ea typeface="Arial"/>
                <a:cs typeface="Arial"/>
                <a:sym typeface="Arial"/>
              </a:rPr>
              <a:t>Year 3:</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Units Sold: 944 (12mth Subscription)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Revenue: £566,400 (944 subscribers x 12 months x £50)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Variable Costs: £55,796 (£59 x 944)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Fixed Costs: £150,000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Net Income: £260,604</a:t>
            </a:r>
            <a:endParaRPr b="0" i="0" sz="1400" u="none" cap="none" strike="noStrike">
              <a:solidFill>
                <a:srgbClr val="000000"/>
              </a:solidFill>
              <a:latin typeface="Arial"/>
              <a:ea typeface="Arial"/>
              <a:cs typeface="Arial"/>
              <a:sym typeface="Arial"/>
            </a:endParaRPr>
          </a:p>
        </p:txBody>
      </p:sp>
      <p:sp>
        <p:nvSpPr>
          <p:cNvPr id="200" name="Google Shape;200;p46"/>
          <p:cNvSpPr txBox="1"/>
          <p:nvPr/>
        </p:nvSpPr>
        <p:spPr>
          <a:xfrm>
            <a:off x="7841875" y="1949800"/>
            <a:ext cx="3655800" cy="547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Year 1:</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Units Sold: 498 (One-Time Purchase)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Revenue: £298,800 (£600 x 498)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Variable Costs: £29,382 (£59 x 498)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Fixed Costs: £150,000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Net Income: £119,418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GB" sz="1400" u="none" cap="none" strike="noStrike">
                <a:solidFill>
                  <a:srgbClr val="000000"/>
                </a:solidFill>
                <a:latin typeface="Arial"/>
                <a:ea typeface="Arial"/>
                <a:cs typeface="Arial"/>
                <a:sym typeface="Arial"/>
              </a:rPr>
            </a:br>
            <a:r>
              <a:rPr b="1" i="0" lang="en-GB" sz="1400" u="none" cap="none" strike="noStrike">
                <a:solidFill>
                  <a:srgbClr val="000000"/>
                </a:solidFill>
                <a:latin typeface="Arial"/>
                <a:ea typeface="Arial"/>
                <a:cs typeface="Arial"/>
                <a:sym typeface="Arial"/>
              </a:rPr>
              <a:t>Year 2:</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Units Sold: 1,000 (12mth Subscription)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Revenue: £600,000 (1,000 subscribers x 12 months x £50)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Variable Costs: £59,000 (£59 x 1,000)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Fixed Costs: £150,000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Net Income: £391,000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GB" sz="1400" u="none" cap="none" strike="noStrike">
                <a:solidFill>
                  <a:srgbClr val="000000"/>
                </a:solidFill>
                <a:latin typeface="Arial"/>
                <a:ea typeface="Arial"/>
                <a:cs typeface="Arial"/>
                <a:sym typeface="Arial"/>
              </a:rPr>
            </a:br>
            <a:r>
              <a:rPr b="1" i="0" lang="en-GB" sz="1400" u="none" cap="none" strike="noStrike">
                <a:solidFill>
                  <a:srgbClr val="000000"/>
                </a:solidFill>
                <a:latin typeface="Arial"/>
                <a:ea typeface="Arial"/>
                <a:cs typeface="Arial"/>
                <a:sym typeface="Arial"/>
              </a:rPr>
              <a:t>Year 3:</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Units Sold: 1,200 ((12mth Subscription)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Revenue: £720,000 (1,200 subscribers x 12 months x £50)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Variable Costs: £70,800 (£59 x 1,200)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Fixed Costs: £150,000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Net Income: £499,200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GB" sz="1400" u="none" cap="none" strike="noStrike">
                <a:solidFill>
                  <a:srgbClr val="000000"/>
                </a:solidFill>
                <a:latin typeface="Arial"/>
                <a:ea typeface="Arial"/>
                <a:cs typeface="Arial"/>
                <a:sym typeface="Arial"/>
              </a:rPr>
            </a:br>
            <a:br>
              <a:rPr b="0" i="0" lang="en-GB"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01" name="Google Shape;201;p46"/>
          <p:cNvSpPr txBox="1"/>
          <p:nvPr/>
        </p:nvSpPr>
        <p:spPr>
          <a:xfrm>
            <a:off x="558347" y="1949789"/>
            <a:ext cx="3453642"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Year 1:</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Units Sold: 498 (One-Time Purchase)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Revenue: £298,800 (£600 x 498)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Variable Costs: £29,382 (£59 x 498)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Fixed Costs: £150,000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Net Income: £119,418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GB" sz="1400" u="none" cap="none" strike="noStrike">
                <a:solidFill>
                  <a:srgbClr val="000000"/>
                </a:solidFill>
                <a:latin typeface="Arial"/>
                <a:ea typeface="Arial"/>
                <a:cs typeface="Arial"/>
                <a:sym typeface="Arial"/>
              </a:rPr>
            </a:br>
            <a:r>
              <a:rPr b="1" i="0" lang="en-GB" sz="1400" u="none" cap="none" strike="noStrike">
                <a:solidFill>
                  <a:srgbClr val="000000"/>
                </a:solidFill>
                <a:latin typeface="Arial"/>
                <a:ea typeface="Arial"/>
                <a:cs typeface="Arial"/>
                <a:sym typeface="Arial"/>
              </a:rPr>
              <a:t>Year 2:</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Units Sold: 527 (12mth Subscription)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Revenue: £317,100 (527 subscribers x 12 months x £50)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Variable Costs: £31,118 (£59 x 527)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Fixed Costs: £150,000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Net Income: £136,982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GB" sz="1400" u="none" cap="none" strike="noStrike">
                <a:solidFill>
                  <a:srgbClr val="000000"/>
                </a:solidFill>
                <a:latin typeface="Arial"/>
                <a:ea typeface="Arial"/>
                <a:cs typeface="Arial"/>
                <a:sym typeface="Arial"/>
              </a:rPr>
            </a:br>
            <a:r>
              <a:rPr b="1" i="0" lang="en-GB" sz="1400" u="none" cap="none" strike="noStrike">
                <a:solidFill>
                  <a:srgbClr val="000000"/>
                </a:solidFill>
                <a:latin typeface="Arial"/>
                <a:ea typeface="Arial"/>
                <a:cs typeface="Arial"/>
                <a:sym typeface="Arial"/>
              </a:rPr>
              <a:t>Year 3:</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Units Sold: 635 (12mth Subscription)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Revenue: £381,000 (635 subscribers x 12 months x £50)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Variable Costs: £37,565 (£59 x 635)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Fixed Costs: £150,000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Net Income: £193,435</a:t>
            </a:r>
            <a:endParaRPr b="0" i="0" sz="1400" u="none" cap="none" strike="noStrike">
              <a:solidFill>
                <a:srgbClr val="000000"/>
              </a:solidFill>
              <a:latin typeface="Arial"/>
              <a:ea typeface="Arial"/>
              <a:cs typeface="Arial"/>
              <a:sym typeface="Arial"/>
            </a:endParaRPr>
          </a:p>
        </p:txBody>
      </p:sp>
      <p:sp>
        <p:nvSpPr>
          <p:cNvPr id="202" name="Google Shape;202;p46"/>
          <p:cNvSpPr/>
          <p:nvPr/>
        </p:nvSpPr>
        <p:spPr>
          <a:xfrm>
            <a:off x="6273053" y="4689000"/>
            <a:ext cx="342480" cy="271462"/>
          </a:xfrm>
          <a:prstGeom prst="upArrow">
            <a:avLst>
              <a:gd fmla="val 50000" name="adj1"/>
              <a:gd fmla="val 50000" name="adj2"/>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46"/>
          <p:cNvSpPr/>
          <p:nvPr/>
        </p:nvSpPr>
        <p:spPr>
          <a:xfrm>
            <a:off x="10011401" y="4572000"/>
            <a:ext cx="434018" cy="401550"/>
          </a:xfrm>
          <a:prstGeom prst="upArrow">
            <a:avLst>
              <a:gd fmla="val 50000" name="adj1"/>
              <a:gd fmla="val 50000" name="adj2"/>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46"/>
          <p:cNvSpPr/>
          <p:nvPr/>
        </p:nvSpPr>
        <p:spPr>
          <a:xfrm>
            <a:off x="10026945" y="6328914"/>
            <a:ext cx="434018" cy="401550"/>
          </a:xfrm>
          <a:prstGeom prst="upArrow">
            <a:avLst>
              <a:gd fmla="val 50000" name="adj1"/>
              <a:gd fmla="val 50000" name="adj2"/>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5" name="Google Shape;205;p46"/>
          <p:cNvSpPr/>
          <p:nvPr/>
        </p:nvSpPr>
        <p:spPr>
          <a:xfrm>
            <a:off x="6273053" y="6386066"/>
            <a:ext cx="342480" cy="271462"/>
          </a:xfrm>
          <a:prstGeom prst="upArrow">
            <a:avLst>
              <a:gd fmla="val 50000" name="adj1"/>
              <a:gd fmla="val 50000" name="adj2"/>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 name="Google Shape;206;p46"/>
          <p:cNvSpPr/>
          <p:nvPr/>
        </p:nvSpPr>
        <p:spPr>
          <a:xfrm>
            <a:off x="2539464" y="4843462"/>
            <a:ext cx="318037" cy="116999"/>
          </a:xfrm>
          <a:prstGeom prst="upArrow">
            <a:avLst>
              <a:gd fmla="val 50000" name="adj1"/>
              <a:gd fmla="val 50000" name="adj2"/>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46"/>
          <p:cNvSpPr/>
          <p:nvPr/>
        </p:nvSpPr>
        <p:spPr>
          <a:xfrm>
            <a:off x="2539464" y="6540528"/>
            <a:ext cx="318037" cy="116999"/>
          </a:xfrm>
          <a:prstGeom prst="upArrow">
            <a:avLst>
              <a:gd fmla="val 50000" name="adj1"/>
              <a:gd fmla="val 50000" name="adj2"/>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5b82e5d21f_1_13"/>
          <p:cNvSpPr txBox="1"/>
          <p:nvPr>
            <p:ph type="ctrTitle"/>
          </p:nvPr>
        </p:nvSpPr>
        <p:spPr>
          <a:xfrm>
            <a:off x="624442" y="68325"/>
            <a:ext cx="10943100" cy="108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GB"/>
              <a:t>Questions</a:t>
            </a:r>
            <a:endParaRPr/>
          </a:p>
        </p:txBody>
      </p:sp>
      <p:grpSp>
        <p:nvGrpSpPr>
          <p:cNvPr id="213" name="Google Shape;213;g25b82e5d21f_1_13"/>
          <p:cNvGrpSpPr/>
          <p:nvPr/>
        </p:nvGrpSpPr>
        <p:grpSpPr>
          <a:xfrm>
            <a:off x="1084950" y="1076150"/>
            <a:ext cx="10022098" cy="5579976"/>
            <a:chOff x="1084950" y="1076150"/>
            <a:chExt cx="10022098" cy="5579976"/>
          </a:xfrm>
        </p:grpSpPr>
        <p:pic>
          <p:nvPicPr>
            <p:cNvPr id="214" name="Google Shape;214;g25b82e5d21f_1_13"/>
            <p:cNvPicPr preferRelativeResize="0"/>
            <p:nvPr/>
          </p:nvPicPr>
          <p:blipFill>
            <a:blip r:embed="rId3">
              <a:alphaModFix/>
            </a:blip>
            <a:stretch>
              <a:fillRect/>
            </a:stretch>
          </p:blipFill>
          <p:spPr>
            <a:xfrm>
              <a:off x="1084950" y="1076150"/>
              <a:ext cx="10022098" cy="5579976"/>
            </a:xfrm>
            <a:prstGeom prst="rect">
              <a:avLst/>
            </a:prstGeom>
            <a:noFill/>
            <a:ln>
              <a:noFill/>
            </a:ln>
            <a:effectLst>
              <a:outerShdw blurRad="100013" rotWithShape="0" algn="bl" dir="5280000" dist="76200">
                <a:srgbClr val="D0E0E3">
                  <a:alpha val="50000"/>
                </a:srgbClr>
              </a:outerShdw>
            </a:effectLst>
          </p:spPr>
        </p:pic>
        <p:sp>
          <p:nvSpPr>
            <p:cNvPr id="215" name="Google Shape;215;g25b82e5d21f_1_13"/>
            <p:cNvSpPr/>
            <p:nvPr/>
          </p:nvSpPr>
          <p:spPr>
            <a:xfrm>
              <a:off x="9581950" y="4124950"/>
              <a:ext cx="925500" cy="939000"/>
            </a:xfrm>
            <a:prstGeom prst="rect">
              <a:avLst/>
            </a:prstGeom>
            <a:solidFill>
              <a:srgbClr val="EFEFEF"/>
            </a:solidFill>
            <a:ln cap="flat" cmpd="sng" w="9525">
              <a:solidFill>
                <a:schemeClr val="lt1"/>
              </a:solidFill>
              <a:prstDash val="solid"/>
              <a:round/>
              <a:headEnd len="sm" w="sm" type="none"/>
              <a:tailEnd len="sm" w="sm" type="none"/>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F7F7F"/>
                  </a:solidFill>
                </a:rPr>
                <a:t>Location:</a:t>
              </a:r>
              <a:endParaRPr sz="1000">
                <a:solidFill>
                  <a:srgbClr val="7F7F7F"/>
                </a:solidFill>
              </a:endParaRPr>
            </a:p>
            <a:p>
              <a:pPr indent="0" lvl="0" marL="0" rtl="0" algn="ctr">
                <a:spcBef>
                  <a:spcPts val="0"/>
                </a:spcBef>
                <a:spcAft>
                  <a:spcPts val="0"/>
                </a:spcAft>
                <a:buNone/>
              </a:pPr>
              <a:r>
                <a:rPr lang="en-GB" sz="1000">
                  <a:solidFill>
                    <a:srgbClr val="7F7F7F"/>
                  </a:solidFill>
                </a:rPr>
                <a:t>Rural areas:</a:t>
              </a:r>
              <a:endParaRPr sz="1000">
                <a:solidFill>
                  <a:srgbClr val="7F7F7F"/>
                </a:solidFill>
              </a:endParaRPr>
            </a:p>
            <a:p>
              <a:pPr indent="0" lvl="0" marL="0" rtl="0" algn="ctr">
                <a:spcBef>
                  <a:spcPts val="0"/>
                </a:spcBef>
                <a:spcAft>
                  <a:spcPts val="0"/>
                </a:spcAft>
                <a:buNone/>
              </a:pPr>
              <a:r>
                <a:rPr lang="en-GB" sz="1000">
                  <a:solidFill>
                    <a:srgbClr val="7F7F7F"/>
                  </a:solidFill>
                </a:rPr>
                <a:t>Lancashire</a:t>
              </a:r>
              <a:endParaRPr sz="1000">
                <a:solidFill>
                  <a:srgbClr val="7F7F7F"/>
                </a:solidFill>
              </a:endParaRPr>
            </a:p>
            <a:p>
              <a:pPr indent="0" lvl="0" marL="0" rtl="0" algn="ctr">
                <a:spcBef>
                  <a:spcPts val="0"/>
                </a:spcBef>
                <a:spcAft>
                  <a:spcPts val="0"/>
                </a:spcAft>
                <a:buNone/>
              </a:pPr>
              <a:r>
                <a:rPr lang="en-GB" sz="1000">
                  <a:solidFill>
                    <a:srgbClr val="7F7F7F"/>
                  </a:solidFill>
                </a:rPr>
                <a:t>Yorkshire, </a:t>
              </a:r>
              <a:endParaRPr sz="1000">
                <a:solidFill>
                  <a:srgbClr val="7F7F7F"/>
                </a:solidFill>
              </a:endParaRPr>
            </a:p>
            <a:p>
              <a:pPr indent="0" lvl="0" marL="0" rtl="0" algn="ctr">
                <a:spcBef>
                  <a:spcPts val="0"/>
                </a:spcBef>
                <a:spcAft>
                  <a:spcPts val="0"/>
                </a:spcAft>
                <a:buNone/>
              </a:pPr>
              <a:r>
                <a:rPr lang="en-GB" sz="1000">
                  <a:solidFill>
                    <a:srgbClr val="7F7F7F"/>
                  </a:solidFill>
                </a:rPr>
                <a:t>Midlands</a:t>
              </a:r>
              <a:endParaRPr sz="1000">
                <a:solidFill>
                  <a:srgbClr val="7F7F7F"/>
                </a:solidFill>
              </a:endParaRPr>
            </a:p>
          </p:txBody>
        </p:sp>
        <p:sp>
          <p:nvSpPr>
            <p:cNvPr id="216" name="Google Shape;216;g25b82e5d21f_1_13"/>
            <p:cNvSpPr/>
            <p:nvPr/>
          </p:nvSpPr>
          <p:spPr>
            <a:xfrm>
              <a:off x="7352325" y="5656700"/>
              <a:ext cx="1284900" cy="781800"/>
            </a:xfrm>
            <a:prstGeom prst="rect">
              <a:avLst/>
            </a:prstGeom>
            <a:solidFill>
              <a:srgbClr val="ADD6FF"/>
            </a:solidFill>
            <a:ln cap="flat" cmpd="sng" w="9525">
              <a:solidFill>
                <a:schemeClr val="lt1"/>
              </a:solidFill>
              <a:prstDash val="solid"/>
              <a:round/>
              <a:headEnd len="sm" w="sm" type="none"/>
              <a:tailEnd len="sm" w="sm" type="none"/>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374151"/>
                  </a:solidFill>
                </a:rPr>
                <a:t>One Time Purchase</a:t>
              </a:r>
              <a:endParaRPr sz="1000">
                <a:solidFill>
                  <a:srgbClr val="374151"/>
                </a:solidFill>
              </a:endParaRPr>
            </a:p>
            <a:p>
              <a:pPr indent="0" lvl="0" marL="0" rtl="0" algn="ctr">
                <a:spcBef>
                  <a:spcPts val="0"/>
                </a:spcBef>
                <a:spcAft>
                  <a:spcPts val="0"/>
                </a:spcAft>
                <a:buNone/>
              </a:pPr>
              <a:r>
                <a:rPr lang="en-GB" sz="1000">
                  <a:solidFill>
                    <a:srgbClr val="374151"/>
                  </a:solidFill>
                </a:rPr>
                <a:t>£560</a:t>
              </a:r>
              <a:endParaRPr sz="1000">
                <a:solidFill>
                  <a:srgbClr val="37415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4"/>
          <p:cNvSpPr txBox="1"/>
          <p:nvPr>
            <p:ph type="ctrTitle"/>
          </p:nvPr>
        </p:nvSpPr>
        <p:spPr>
          <a:xfrm>
            <a:off x="624417" y="1196975"/>
            <a:ext cx="10943167" cy="10826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GB"/>
              <a:t>Appendix</a:t>
            </a:r>
            <a:endParaRPr/>
          </a:p>
        </p:txBody>
      </p:sp>
      <p:sp>
        <p:nvSpPr>
          <p:cNvPr id="222" name="Google Shape;222;p14"/>
          <p:cNvSpPr txBox="1"/>
          <p:nvPr>
            <p:ph idx="1" type="subTitle"/>
          </p:nvPr>
        </p:nvSpPr>
        <p:spPr>
          <a:xfrm>
            <a:off x="626533" y="2422525"/>
            <a:ext cx="10949517" cy="175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4B8FF"/>
            </a:gs>
            <a:gs pos="74000">
              <a:srgbClr val="74B8FF"/>
            </a:gs>
            <a:gs pos="78500">
              <a:srgbClr val="75BAFF"/>
            </a:gs>
            <a:gs pos="80750">
              <a:srgbClr val="75BAFF"/>
            </a:gs>
            <a:gs pos="83000">
              <a:srgbClr val="74B8FF"/>
            </a:gs>
            <a:gs pos="100000">
              <a:srgbClr val="A3D0FF"/>
            </a:gs>
          </a:gsLst>
          <a:lin ang="5400000" scaled="0"/>
        </a:gradFill>
      </p:bgPr>
    </p:bg>
    <p:spTree>
      <p:nvGrpSpPr>
        <p:cNvPr id="226" name="Shape 226"/>
        <p:cNvGrpSpPr/>
        <p:nvPr/>
      </p:nvGrpSpPr>
      <p:grpSpPr>
        <a:xfrm>
          <a:off x="0" y="0"/>
          <a:ext cx="0" cy="0"/>
          <a:chOff x="0" y="0"/>
          <a:chExt cx="0" cy="0"/>
        </a:xfrm>
      </p:grpSpPr>
      <p:sp>
        <p:nvSpPr>
          <p:cNvPr id="227" name="Google Shape;227;p49"/>
          <p:cNvSpPr txBox="1"/>
          <p:nvPr>
            <p:ph type="title"/>
          </p:nvPr>
        </p:nvSpPr>
        <p:spPr>
          <a:xfrm>
            <a:off x="1504821" y="147637"/>
            <a:ext cx="4924555" cy="75107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GB" sz="3600" u="none" strike="noStrike">
                <a:solidFill>
                  <a:srgbClr val="1684AD"/>
                </a:solidFill>
                <a:latin typeface="Calibri"/>
                <a:ea typeface="Calibri"/>
                <a:cs typeface="Calibri"/>
                <a:sym typeface="Calibri"/>
              </a:rPr>
              <a:t>Technical Specification </a:t>
            </a:r>
            <a:endParaRPr>
              <a:solidFill>
                <a:srgbClr val="1684AD"/>
              </a:solidFill>
            </a:endParaRPr>
          </a:p>
        </p:txBody>
      </p:sp>
      <p:sp>
        <p:nvSpPr>
          <p:cNvPr id="228" name="Google Shape;228;p49"/>
          <p:cNvSpPr txBox="1"/>
          <p:nvPr>
            <p:ph idx="1" type="body"/>
          </p:nvPr>
        </p:nvSpPr>
        <p:spPr>
          <a:xfrm>
            <a:off x="408716" y="1114425"/>
            <a:ext cx="4924555" cy="5595938"/>
          </a:xfrm>
          <a:prstGeom prst="rect">
            <a:avLst/>
          </a:prstGeom>
          <a:solidFill>
            <a:srgbClr val="EDF0F9"/>
          </a:solidFill>
          <a:ln>
            <a:noFill/>
          </a:ln>
        </p:spPr>
        <p:txBody>
          <a:bodyPr anchorCtr="0" anchor="ctr" bIns="45700" lIns="91425" spcFirstLastPara="1" rIns="91425" wrap="square" tIns="45700">
            <a:noAutofit/>
          </a:bodyPr>
          <a:lstStyle/>
          <a:p>
            <a:pPr indent="-342900" lvl="0" marL="457200" rtl="0" algn="l">
              <a:lnSpc>
                <a:spcPct val="100000"/>
              </a:lnSpc>
              <a:spcBef>
                <a:spcPts val="0"/>
              </a:spcBef>
              <a:spcAft>
                <a:spcPts val="0"/>
              </a:spcAft>
              <a:buSzPts val="1800"/>
              <a:buFont typeface="Arial"/>
              <a:buChar char="•"/>
            </a:pPr>
            <a:r>
              <a:rPr i="0" lang="en-GB" sz="1400" u="none" strike="noStrike">
                <a:solidFill>
                  <a:srgbClr val="1684AD"/>
                </a:solidFill>
                <a:latin typeface="Calibri"/>
                <a:ea typeface="Calibri"/>
                <a:cs typeface="Calibri"/>
                <a:sym typeface="Calibri"/>
              </a:rPr>
              <a:t>Solar Panels: Four foldable 300W panels, monocrystalline silicon cells, 22% efficiency rated, 1.2kW total</a:t>
            </a:r>
            <a:endParaRPr i="0" sz="1400" u="none" strike="noStrike">
              <a:solidFill>
                <a:srgbClr val="1684AD"/>
              </a:solidFill>
              <a:latin typeface="Noto Sans Symbols"/>
              <a:ea typeface="Noto Sans Symbols"/>
              <a:cs typeface="Noto Sans Symbols"/>
              <a:sym typeface="Noto Sans Symbols"/>
            </a:endParaRPr>
          </a:p>
          <a:p>
            <a:pPr indent="-342900" lvl="0" marL="457200" rtl="0" algn="l">
              <a:lnSpc>
                <a:spcPct val="100000"/>
              </a:lnSpc>
              <a:spcBef>
                <a:spcPts val="800"/>
              </a:spcBef>
              <a:spcAft>
                <a:spcPts val="0"/>
              </a:spcAft>
              <a:buSzPts val="1800"/>
              <a:buFont typeface="Arial"/>
              <a:buChar char="•"/>
            </a:pPr>
            <a:r>
              <a:rPr i="0" lang="en-GB" sz="1400" u="none" strike="noStrike">
                <a:solidFill>
                  <a:srgbClr val="1684AD"/>
                </a:solidFill>
                <a:latin typeface="Calibri"/>
                <a:ea typeface="Calibri"/>
                <a:cs typeface="Calibri"/>
                <a:sym typeface="Calibri"/>
              </a:rPr>
              <a:t>Batteries: Lithium-ion phosphate (LFP) chemistry, 300V system voltage, 20kWh total capacity</a:t>
            </a:r>
            <a:endParaRPr i="0" sz="1400" u="none" strike="noStrike">
              <a:solidFill>
                <a:srgbClr val="1684AD"/>
              </a:solidFill>
              <a:latin typeface="Noto Sans Symbols"/>
              <a:ea typeface="Noto Sans Symbols"/>
              <a:cs typeface="Noto Sans Symbols"/>
              <a:sym typeface="Noto Sans Symbols"/>
            </a:endParaRPr>
          </a:p>
          <a:p>
            <a:pPr indent="-342900" lvl="0" marL="457200" rtl="0" algn="l">
              <a:lnSpc>
                <a:spcPct val="100000"/>
              </a:lnSpc>
              <a:spcBef>
                <a:spcPts val="800"/>
              </a:spcBef>
              <a:spcAft>
                <a:spcPts val="0"/>
              </a:spcAft>
              <a:buSzPts val="1800"/>
              <a:buFont typeface="Arial"/>
              <a:buChar char="•"/>
            </a:pPr>
            <a:r>
              <a:rPr i="0" lang="en-GB" sz="1400" u="none" strike="noStrike">
                <a:solidFill>
                  <a:srgbClr val="1684AD"/>
                </a:solidFill>
                <a:latin typeface="Calibri"/>
                <a:ea typeface="Calibri"/>
                <a:cs typeface="Calibri"/>
                <a:sym typeface="Calibri"/>
              </a:rPr>
              <a:t>AC Charger: 3kW max output, J1772 connector</a:t>
            </a:r>
            <a:endParaRPr i="0" sz="1400" u="none" strike="noStrike">
              <a:solidFill>
                <a:srgbClr val="1684AD"/>
              </a:solidFill>
              <a:latin typeface="Noto Sans Symbols"/>
              <a:ea typeface="Noto Sans Symbols"/>
              <a:cs typeface="Noto Sans Symbols"/>
              <a:sym typeface="Noto Sans Symbols"/>
            </a:endParaRPr>
          </a:p>
          <a:p>
            <a:pPr indent="-342900" lvl="0" marL="457200" rtl="0" algn="l">
              <a:lnSpc>
                <a:spcPct val="100000"/>
              </a:lnSpc>
              <a:spcBef>
                <a:spcPts val="800"/>
              </a:spcBef>
              <a:spcAft>
                <a:spcPts val="0"/>
              </a:spcAft>
              <a:buSzPts val="1800"/>
              <a:buFont typeface="Arial"/>
              <a:buChar char="•"/>
            </a:pPr>
            <a:r>
              <a:rPr i="0" lang="en-GB" sz="1400" u="none" strike="noStrike">
                <a:solidFill>
                  <a:srgbClr val="1684AD"/>
                </a:solidFill>
                <a:latin typeface="Calibri"/>
                <a:ea typeface="Calibri"/>
                <a:cs typeface="Calibri"/>
                <a:sym typeface="Calibri"/>
              </a:rPr>
              <a:t>DC Fast Charger: 30kW max output, CCS2 connector</a:t>
            </a:r>
            <a:endParaRPr i="0" sz="1400" u="none" strike="noStrike">
              <a:solidFill>
                <a:srgbClr val="1684AD"/>
              </a:solidFill>
              <a:latin typeface="Noto Sans Symbols"/>
              <a:ea typeface="Noto Sans Symbols"/>
              <a:cs typeface="Noto Sans Symbols"/>
              <a:sym typeface="Noto Sans Symbols"/>
            </a:endParaRPr>
          </a:p>
          <a:p>
            <a:pPr indent="-342900" lvl="0" marL="457200" rtl="0" algn="l">
              <a:lnSpc>
                <a:spcPct val="100000"/>
              </a:lnSpc>
              <a:spcBef>
                <a:spcPts val="800"/>
              </a:spcBef>
              <a:spcAft>
                <a:spcPts val="0"/>
              </a:spcAft>
              <a:buSzPts val="1800"/>
              <a:buFont typeface="Arial"/>
              <a:buChar char="•"/>
            </a:pPr>
            <a:r>
              <a:rPr i="0" lang="en-GB" sz="1400" u="none" strike="noStrike">
                <a:solidFill>
                  <a:srgbClr val="1684AD"/>
                </a:solidFill>
                <a:latin typeface="Calibri"/>
                <a:ea typeface="Calibri"/>
                <a:cs typeface="Calibri"/>
                <a:sym typeface="Calibri"/>
              </a:rPr>
              <a:t>MPPT Solar Charge Controller: 99% peak efficiency, 150V DC input</a:t>
            </a:r>
            <a:endParaRPr i="0" sz="1400" u="none" strike="noStrike">
              <a:solidFill>
                <a:srgbClr val="1684AD"/>
              </a:solidFill>
              <a:latin typeface="Noto Sans Symbols"/>
              <a:ea typeface="Noto Sans Symbols"/>
              <a:cs typeface="Noto Sans Symbols"/>
              <a:sym typeface="Noto Sans Symbols"/>
            </a:endParaRPr>
          </a:p>
          <a:p>
            <a:pPr indent="-342900" lvl="0" marL="457200" rtl="0" algn="l">
              <a:lnSpc>
                <a:spcPct val="100000"/>
              </a:lnSpc>
              <a:spcBef>
                <a:spcPts val="800"/>
              </a:spcBef>
              <a:spcAft>
                <a:spcPts val="0"/>
              </a:spcAft>
              <a:buSzPts val="1800"/>
              <a:buFont typeface="Arial"/>
              <a:buChar char="•"/>
            </a:pPr>
            <a:r>
              <a:rPr i="0" lang="en-GB" sz="1400" u="none" strike="noStrike">
                <a:solidFill>
                  <a:srgbClr val="1684AD"/>
                </a:solidFill>
                <a:latin typeface="Calibri"/>
                <a:ea typeface="Calibri"/>
                <a:cs typeface="Calibri"/>
                <a:sym typeface="Calibri"/>
              </a:rPr>
              <a:t>Enclosure: ABS plastic, IP65 weatherproof rating, retractable cable spools</a:t>
            </a:r>
            <a:endParaRPr i="0" sz="1400" u="none" strike="noStrike">
              <a:solidFill>
                <a:srgbClr val="1684AD"/>
              </a:solidFill>
              <a:latin typeface="Noto Sans Symbols"/>
              <a:ea typeface="Noto Sans Symbols"/>
              <a:cs typeface="Noto Sans Symbols"/>
              <a:sym typeface="Noto Sans Symbols"/>
            </a:endParaRPr>
          </a:p>
          <a:p>
            <a:pPr indent="-342900" lvl="0" marL="457200" rtl="0" algn="l">
              <a:lnSpc>
                <a:spcPct val="100000"/>
              </a:lnSpc>
              <a:spcBef>
                <a:spcPts val="800"/>
              </a:spcBef>
              <a:spcAft>
                <a:spcPts val="0"/>
              </a:spcAft>
              <a:buSzPts val="1800"/>
              <a:buFont typeface="Arial"/>
              <a:buChar char="•"/>
            </a:pPr>
            <a:r>
              <a:rPr i="0" lang="en-GB" sz="1400" u="none" strike="noStrike">
                <a:solidFill>
                  <a:srgbClr val="1684AD"/>
                </a:solidFill>
                <a:latin typeface="Calibri"/>
                <a:ea typeface="Calibri"/>
                <a:cs typeface="Calibri"/>
                <a:sym typeface="Calibri"/>
              </a:rPr>
              <a:t>Wheels: 9 inch pneumatic tires</a:t>
            </a:r>
            <a:endParaRPr i="0" sz="1400" u="none" strike="noStrike">
              <a:solidFill>
                <a:srgbClr val="1684AD"/>
              </a:solidFill>
              <a:latin typeface="Noto Sans Symbols"/>
              <a:ea typeface="Noto Sans Symbols"/>
              <a:cs typeface="Noto Sans Symbols"/>
              <a:sym typeface="Noto Sans Symbols"/>
            </a:endParaRPr>
          </a:p>
          <a:p>
            <a:pPr indent="-342900" lvl="0" marL="457200" rtl="0" algn="l">
              <a:lnSpc>
                <a:spcPct val="100000"/>
              </a:lnSpc>
              <a:spcBef>
                <a:spcPts val="800"/>
              </a:spcBef>
              <a:spcAft>
                <a:spcPts val="0"/>
              </a:spcAft>
              <a:buSzPts val="1800"/>
              <a:buFont typeface="Arial"/>
              <a:buChar char="•"/>
            </a:pPr>
            <a:r>
              <a:rPr i="0" lang="en-GB" sz="1400" u="none" strike="noStrike">
                <a:solidFill>
                  <a:srgbClr val="1684AD"/>
                </a:solidFill>
                <a:latin typeface="Calibri"/>
                <a:ea typeface="Calibri"/>
                <a:cs typeface="Calibri"/>
                <a:sym typeface="Calibri"/>
              </a:rPr>
              <a:t>Dimensions: 30 x 20 x 12 inches (expanded), 14 x 14 x 8 inches (folded)</a:t>
            </a:r>
            <a:endParaRPr i="0" sz="1400" u="none" strike="noStrike">
              <a:solidFill>
                <a:srgbClr val="1684AD"/>
              </a:solidFill>
              <a:latin typeface="Noto Sans Symbols"/>
              <a:ea typeface="Noto Sans Symbols"/>
              <a:cs typeface="Noto Sans Symbols"/>
              <a:sym typeface="Noto Sans Symbols"/>
            </a:endParaRPr>
          </a:p>
          <a:p>
            <a:pPr indent="-342900" lvl="0" marL="457200" rtl="0" algn="l">
              <a:lnSpc>
                <a:spcPct val="100000"/>
              </a:lnSpc>
              <a:spcBef>
                <a:spcPts val="800"/>
              </a:spcBef>
              <a:spcAft>
                <a:spcPts val="0"/>
              </a:spcAft>
              <a:buSzPts val="1800"/>
              <a:buFont typeface="Arial"/>
              <a:buChar char="•"/>
            </a:pPr>
            <a:r>
              <a:rPr i="0" lang="en-GB" sz="1400" u="none" strike="noStrike">
                <a:solidFill>
                  <a:srgbClr val="1684AD"/>
                </a:solidFill>
                <a:latin typeface="Calibri"/>
                <a:ea typeface="Calibri"/>
                <a:cs typeface="Calibri"/>
                <a:sym typeface="Calibri"/>
              </a:rPr>
              <a:t>Weight: 55 lbs</a:t>
            </a:r>
            <a:endParaRPr i="0" sz="1400" u="none" strike="noStrike">
              <a:solidFill>
                <a:srgbClr val="1684AD"/>
              </a:solidFill>
              <a:latin typeface="Noto Sans Symbols"/>
              <a:ea typeface="Noto Sans Symbols"/>
              <a:cs typeface="Noto Sans Symbols"/>
              <a:sym typeface="Noto Sans Symbols"/>
            </a:endParaRPr>
          </a:p>
          <a:p>
            <a:pPr indent="-228600" lvl="0" marL="457200" rtl="0" algn="l">
              <a:lnSpc>
                <a:spcPct val="100000"/>
              </a:lnSpc>
              <a:spcBef>
                <a:spcPts val="1160"/>
              </a:spcBef>
              <a:spcAft>
                <a:spcPts val="0"/>
              </a:spcAft>
              <a:buClr>
                <a:schemeClr val="dk1"/>
              </a:buClr>
              <a:buSzPts val="1800"/>
              <a:buNone/>
            </a:pPr>
            <a:r>
              <a:t/>
            </a:r>
            <a:endParaRPr sz="2400">
              <a:solidFill>
                <a:srgbClr val="1684AD"/>
              </a:solidFill>
            </a:endParaRPr>
          </a:p>
        </p:txBody>
      </p:sp>
      <p:pic>
        <p:nvPicPr>
          <p:cNvPr descr="A blue rectangle with white text&#10;&#10;Description automatically generated" id="229" name="Google Shape;229;p49"/>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sp>
        <p:nvSpPr>
          <p:cNvPr id="230" name="Google Shape;230;p49"/>
          <p:cNvSpPr txBox="1"/>
          <p:nvPr/>
        </p:nvSpPr>
        <p:spPr>
          <a:xfrm>
            <a:off x="5501948" y="1133551"/>
            <a:ext cx="4924500" cy="2905200"/>
          </a:xfrm>
          <a:prstGeom prst="rect">
            <a:avLst/>
          </a:prstGeom>
          <a:noFill/>
          <a:ln>
            <a:noFill/>
          </a:ln>
        </p:spPr>
        <p:txBody>
          <a:bodyPr anchorCtr="0" anchor="t" bIns="45700" lIns="91425" spcFirstLastPara="1" rIns="91425" wrap="square" tIns="45700">
            <a:noAutofit/>
          </a:bodyPr>
          <a:lstStyle/>
          <a:p>
            <a:pPr indent="0" lvl="0" marL="114300" marR="0" rtl="0" algn="l">
              <a:lnSpc>
                <a:spcPct val="100000"/>
              </a:lnSpc>
              <a:spcBef>
                <a:spcPts val="0"/>
              </a:spcBef>
              <a:spcAft>
                <a:spcPts val="0"/>
              </a:spcAft>
              <a:buClr>
                <a:schemeClr val="dk1"/>
              </a:buClr>
              <a:buSzPts val="1800"/>
              <a:buFont typeface="Arial"/>
              <a:buNone/>
            </a:pPr>
            <a:r>
              <a:rPr b="1" i="0" lang="en-GB" sz="1800" u="none" cap="none" strike="noStrike">
                <a:solidFill>
                  <a:srgbClr val="1684AD"/>
                </a:solidFill>
                <a:latin typeface="Calibri"/>
                <a:ea typeface="Calibri"/>
                <a:cs typeface="Calibri"/>
                <a:sym typeface="Calibri"/>
              </a:rPr>
              <a:t>Batteries:</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Cell chemistry: Lithium-ion phosphate (LFP)</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Voltage: 3.2V nominal per cell</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Capacity: 20Ah per cell</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Quantity: 100 cells in modular packs</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Pack Configuration: 50 parallel groups of 2 cells in series</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Total Capacity: 20kWh</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Cycle life: &gt;2000 cycles and 6 years</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Thermal management: Liquid cooling plates for cell packs</a:t>
            </a:r>
            <a:endParaRPr/>
          </a:p>
        </p:txBody>
      </p:sp>
      <p:sp>
        <p:nvSpPr>
          <p:cNvPr id="231" name="Google Shape;231;p49"/>
          <p:cNvSpPr txBox="1"/>
          <p:nvPr/>
        </p:nvSpPr>
        <p:spPr>
          <a:xfrm>
            <a:off x="5603547" y="3884101"/>
            <a:ext cx="4924500" cy="2905200"/>
          </a:xfrm>
          <a:prstGeom prst="rect">
            <a:avLst/>
          </a:prstGeom>
          <a:noFill/>
          <a:ln>
            <a:noFill/>
          </a:ln>
        </p:spPr>
        <p:txBody>
          <a:bodyPr anchorCtr="0" anchor="t" bIns="45700" lIns="91425" spcFirstLastPara="1" rIns="91425" wrap="square" tIns="45700">
            <a:noAutofit/>
          </a:bodyPr>
          <a:lstStyle/>
          <a:p>
            <a:pPr indent="0" lvl="0" marL="114300" marR="0" rtl="0" algn="l">
              <a:lnSpc>
                <a:spcPct val="100000"/>
              </a:lnSpc>
              <a:spcBef>
                <a:spcPts val="0"/>
              </a:spcBef>
              <a:spcAft>
                <a:spcPts val="0"/>
              </a:spcAft>
              <a:buClr>
                <a:schemeClr val="dk1"/>
              </a:buClr>
              <a:buSzPts val="1800"/>
              <a:buFont typeface="Arial"/>
              <a:buNone/>
            </a:pPr>
            <a:r>
              <a:rPr b="1" i="0" lang="en-GB" sz="1800" u="none" cap="none" strike="noStrike">
                <a:solidFill>
                  <a:srgbClr val="1684AD"/>
                </a:solidFill>
                <a:latin typeface="Calibri"/>
                <a:ea typeface="Calibri"/>
                <a:cs typeface="Calibri"/>
                <a:sym typeface="Calibri"/>
              </a:rPr>
              <a:t>Solar Panels:</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Rated Power: 300W per panel</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Cell Type: Monocrystalline silicon</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Efficiency: 22%</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Open Circuit Voltage: 48V</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Weight: 15 lbs per panel</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Dimensions: 40 x 28 x 1.8 inches each panel</a:t>
            </a:r>
            <a:endParaRPr/>
          </a:p>
          <a:p>
            <a:pPr indent="-342900" lvl="0" marL="457200" marR="0" rtl="0" algn="l">
              <a:lnSpc>
                <a:spcPct val="100000"/>
              </a:lnSpc>
              <a:spcBef>
                <a:spcPts val="0"/>
              </a:spcBef>
              <a:spcAft>
                <a:spcPts val="0"/>
              </a:spcAft>
              <a:buClr>
                <a:schemeClr val="dk1"/>
              </a:buClr>
              <a:buSzPts val="1800"/>
              <a:buFont typeface="Arial"/>
              <a:buChar char="•"/>
            </a:pPr>
            <a:r>
              <a:rPr b="0" i="0" lang="en-GB" sz="1400" u="none" cap="none" strike="noStrike">
                <a:solidFill>
                  <a:srgbClr val="1684AD"/>
                </a:solidFill>
                <a:latin typeface="Calibri"/>
                <a:ea typeface="Calibri"/>
                <a:cs typeface="Calibri"/>
                <a:sym typeface="Calibri"/>
              </a:rPr>
              <a:t>Mount: Foldable kickstand legs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
          <p:cNvSpPr txBox="1"/>
          <p:nvPr>
            <p:ph type="title"/>
          </p:nvPr>
        </p:nvSpPr>
        <p:spPr>
          <a:xfrm>
            <a:off x="1504821" y="190500"/>
            <a:ext cx="10077579" cy="58261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solidFill>
                  <a:srgbClr val="1684AD"/>
                </a:solidFill>
              </a:rPr>
              <a:t>Challenges</a:t>
            </a:r>
            <a:endParaRPr>
              <a:solidFill>
                <a:srgbClr val="1684AD"/>
              </a:solidFill>
            </a:endParaRPr>
          </a:p>
        </p:txBody>
      </p:sp>
      <p:grpSp>
        <p:nvGrpSpPr>
          <p:cNvPr id="238" name="Google Shape;238;p5"/>
          <p:cNvGrpSpPr/>
          <p:nvPr/>
        </p:nvGrpSpPr>
        <p:grpSpPr>
          <a:xfrm>
            <a:off x="3275761" y="1178958"/>
            <a:ext cx="5640477" cy="4874865"/>
            <a:chOff x="2666161" y="4208"/>
            <a:chExt cx="5640477" cy="4874865"/>
          </a:xfrm>
        </p:grpSpPr>
        <p:sp>
          <p:nvSpPr>
            <p:cNvPr id="239" name="Google Shape;239;p5"/>
            <p:cNvSpPr/>
            <p:nvPr/>
          </p:nvSpPr>
          <p:spPr>
            <a:xfrm>
              <a:off x="4673351" y="4208"/>
              <a:ext cx="1626096" cy="1056962"/>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
            <p:cNvSpPr txBox="1"/>
            <p:nvPr/>
          </p:nvSpPr>
          <p:spPr>
            <a:xfrm>
              <a:off x="4724947" y="55805"/>
              <a:ext cx="1626095" cy="95376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Lack of charging infrastructure</a:t>
              </a:r>
              <a:endParaRPr b="0" baseline="30000" i="0" sz="1800" u="none" cap="none" strike="noStrike">
                <a:solidFill>
                  <a:schemeClr val="lt1"/>
                </a:solidFill>
                <a:latin typeface="Arial"/>
                <a:ea typeface="Arial"/>
                <a:cs typeface="Arial"/>
                <a:sym typeface="Arial"/>
              </a:endParaRPr>
            </a:p>
          </p:txBody>
        </p:sp>
        <p:sp>
          <p:nvSpPr>
            <p:cNvPr id="241" name="Google Shape;241;p5"/>
            <p:cNvSpPr/>
            <p:nvPr/>
          </p:nvSpPr>
          <p:spPr>
            <a:xfrm>
              <a:off x="3375914" y="532689"/>
              <a:ext cx="4220970" cy="4220970"/>
            </a:xfrm>
            <a:custGeom>
              <a:rect b="b" l="l" r="r" t="t"/>
              <a:pathLst>
                <a:path extrusionOk="0" h="120000" w="120000">
                  <a:moveTo>
                    <a:pt x="83432" y="4765"/>
                  </a:moveTo>
                  <a:lnTo>
                    <a:pt x="83432" y="4765"/>
                  </a:lnTo>
                  <a:cubicBezTo>
                    <a:pt x="94001" y="9249"/>
                    <a:pt x="103063" y="16671"/>
                    <a:pt x="109540" y="26150"/>
                  </a:cubicBezTo>
                </a:path>
              </a:pathLst>
            </a:custGeom>
            <a:no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
            <p:cNvSpPr/>
            <p:nvPr/>
          </p:nvSpPr>
          <p:spPr>
            <a:xfrm>
              <a:off x="6680542" y="1462517"/>
              <a:ext cx="1626096" cy="1056962"/>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
            <p:cNvSpPr txBox="1"/>
            <p:nvPr/>
          </p:nvSpPr>
          <p:spPr>
            <a:xfrm>
              <a:off x="6732139" y="1514114"/>
              <a:ext cx="1522902" cy="95376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Battery technology &amp; repair</a:t>
              </a:r>
              <a:endParaRPr b="0" baseline="30000" i="0" sz="1800" u="none" cap="none" strike="noStrike">
                <a:solidFill>
                  <a:schemeClr val="lt1"/>
                </a:solidFill>
                <a:latin typeface="Arial"/>
                <a:ea typeface="Arial"/>
                <a:cs typeface="Arial"/>
                <a:sym typeface="Arial"/>
              </a:endParaRPr>
            </a:p>
          </p:txBody>
        </p:sp>
        <p:sp>
          <p:nvSpPr>
            <p:cNvPr id="244" name="Google Shape;244;p5"/>
            <p:cNvSpPr/>
            <p:nvPr/>
          </p:nvSpPr>
          <p:spPr>
            <a:xfrm>
              <a:off x="3375914" y="532689"/>
              <a:ext cx="4220970" cy="4220970"/>
            </a:xfrm>
            <a:custGeom>
              <a:rect b="b" l="l" r="r" t="t"/>
              <a:pathLst>
                <a:path extrusionOk="0" h="120000" w="120000">
                  <a:moveTo>
                    <a:pt x="119918" y="56867"/>
                  </a:moveTo>
                  <a:lnTo>
                    <a:pt x="119918" y="56867"/>
                  </a:lnTo>
                  <a:cubicBezTo>
                    <a:pt x="120591" y="69730"/>
                    <a:pt x="117106" y="82468"/>
                    <a:pt x="109979" y="93198"/>
                  </a:cubicBezTo>
                </a:path>
              </a:pathLst>
            </a:custGeom>
            <a:no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
            <p:cNvSpPr/>
            <p:nvPr/>
          </p:nvSpPr>
          <p:spPr>
            <a:xfrm>
              <a:off x="5913863" y="3822111"/>
              <a:ext cx="1626096" cy="1056962"/>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
            <p:cNvSpPr txBox="1"/>
            <p:nvPr/>
          </p:nvSpPr>
          <p:spPr>
            <a:xfrm>
              <a:off x="5965460" y="3873708"/>
              <a:ext cx="1522902" cy="95376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Idling concerns</a:t>
              </a:r>
              <a:endParaRPr b="0" baseline="30000" i="0" sz="1800" u="none" cap="none" strike="noStrike">
                <a:solidFill>
                  <a:schemeClr val="lt1"/>
                </a:solidFill>
                <a:latin typeface="Arial"/>
                <a:ea typeface="Arial"/>
                <a:cs typeface="Arial"/>
                <a:sym typeface="Arial"/>
              </a:endParaRPr>
            </a:p>
          </p:txBody>
        </p:sp>
        <p:sp>
          <p:nvSpPr>
            <p:cNvPr id="247" name="Google Shape;247;p5"/>
            <p:cNvSpPr/>
            <p:nvPr/>
          </p:nvSpPr>
          <p:spPr>
            <a:xfrm>
              <a:off x="3375914" y="532689"/>
              <a:ext cx="4220970" cy="4220970"/>
            </a:xfrm>
            <a:custGeom>
              <a:rect b="b" l="l" r="r" t="t"/>
              <a:pathLst>
                <a:path extrusionOk="0" h="120000" w="120000">
                  <a:moveTo>
                    <a:pt x="71914" y="118805"/>
                  </a:moveTo>
                  <a:cubicBezTo>
                    <a:pt x="64051" y="120398"/>
                    <a:pt x="55948" y="120398"/>
                    <a:pt x="48085" y="118805"/>
                  </a:cubicBezTo>
                </a:path>
              </a:pathLst>
            </a:custGeom>
            <a:no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
            <p:cNvSpPr/>
            <p:nvPr/>
          </p:nvSpPr>
          <p:spPr>
            <a:xfrm>
              <a:off x="3432839" y="3822111"/>
              <a:ext cx="1626096" cy="1056962"/>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
            <p:cNvSpPr txBox="1"/>
            <p:nvPr/>
          </p:nvSpPr>
          <p:spPr>
            <a:xfrm>
              <a:off x="3484436" y="3873708"/>
              <a:ext cx="1522902" cy="95376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Cost and range</a:t>
              </a:r>
              <a:endParaRPr b="0" i="0" sz="1800" u="none" cap="none" strike="noStrike">
                <a:solidFill>
                  <a:schemeClr val="lt1"/>
                </a:solidFill>
                <a:latin typeface="Arial"/>
                <a:ea typeface="Arial"/>
                <a:cs typeface="Arial"/>
                <a:sym typeface="Arial"/>
              </a:endParaRPr>
            </a:p>
          </p:txBody>
        </p:sp>
        <p:sp>
          <p:nvSpPr>
            <p:cNvPr id="250" name="Google Shape;250;p5"/>
            <p:cNvSpPr/>
            <p:nvPr/>
          </p:nvSpPr>
          <p:spPr>
            <a:xfrm>
              <a:off x="3375914" y="532689"/>
              <a:ext cx="4220970" cy="4220970"/>
            </a:xfrm>
            <a:custGeom>
              <a:rect b="b" l="l" r="r" t="t"/>
              <a:pathLst>
                <a:path extrusionOk="0" h="120000" w="120000">
                  <a:moveTo>
                    <a:pt x="10021" y="93197"/>
                  </a:moveTo>
                  <a:lnTo>
                    <a:pt x="10021" y="93197"/>
                  </a:lnTo>
                  <a:cubicBezTo>
                    <a:pt x="2894" y="82468"/>
                    <a:pt x="-590" y="69729"/>
                    <a:pt x="82" y="56866"/>
                  </a:cubicBezTo>
                </a:path>
              </a:pathLst>
            </a:custGeom>
            <a:no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a:off x="2666161" y="1462517"/>
              <a:ext cx="1626096" cy="1056962"/>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txBox="1"/>
            <p:nvPr/>
          </p:nvSpPr>
          <p:spPr>
            <a:xfrm>
              <a:off x="2717758" y="1514114"/>
              <a:ext cx="1522902" cy="95376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Power System strain</a:t>
              </a:r>
              <a:endParaRPr b="0" i="0" sz="1800" u="none" cap="none" strike="noStrike">
                <a:solidFill>
                  <a:schemeClr val="lt1"/>
                </a:solidFill>
                <a:latin typeface="Arial"/>
                <a:ea typeface="Arial"/>
                <a:cs typeface="Arial"/>
                <a:sym typeface="Arial"/>
              </a:endParaRPr>
            </a:p>
          </p:txBody>
        </p:sp>
        <p:sp>
          <p:nvSpPr>
            <p:cNvPr id="253" name="Google Shape;253;p5"/>
            <p:cNvSpPr/>
            <p:nvPr/>
          </p:nvSpPr>
          <p:spPr>
            <a:xfrm>
              <a:off x="3375914" y="532689"/>
              <a:ext cx="4220970" cy="4220970"/>
            </a:xfrm>
            <a:custGeom>
              <a:rect b="b" l="l" r="r" t="t"/>
              <a:pathLst>
                <a:path extrusionOk="0" h="120000" w="120000">
                  <a:moveTo>
                    <a:pt x="10460" y="26150"/>
                  </a:moveTo>
                  <a:lnTo>
                    <a:pt x="10460" y="26150"/>
                  </a:lnTo>
                  <a:cubicBezTo>
                    <a:pt x="16937" y="16670"/>
                    <a:pt x="25998" y="9248"/>
                    <a:pt x="36568" y="4765"/>
                  </a:cubicBezTo>
                </a:path>
              </a:pathLst>
            </a:custGeom>
            <a:no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blue rectangle with white text&#10;&#10;Description automatically generated" id="254" name="Google Shape;254;p5"/>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descr="A blue rectangle with white text&#10;&#10;Description automatically generated" id="260" name="Google Shape;260;p11"/>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sp>
        <p:nvSpPr>
          <p:cNvPr id="261" name="Google Shape;261;p11"/>
          <p:cNvSpPr txBox="1"/>
          <p:nvPr/>
        </p:nvSpPr>
        <p:spPr>
          <a:xfrm>
            <a:off x="1504821" y="116381"/>
            <a:ext cx="5734050" cy="78233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3600" u="none" cap="none" strike="noStrike">
                <a:solidFill>
                  <a:srgbClr val="1684AD"/>
                </a:solidFill>
                <a:latin typeface="Arial"/>
                <a:ea typeface="Arial"/>
                <a:cs typeface="Arial"/>
                <a:sym typeface="Arial"/>
              </a:rPr>
              <a:t>SWOT Analysis</a:t>
            </a:r>
            <a:endParaRPr b="0" i="0" sz="3600" u="none" cap="none" strike="noStrike">
              <a:solidFill>
                <a:srgbClr val="1684AD"/>
              </a:solidFill>
              <a:latin typeface="Arial"/>
              <a:ea typeface="Arial"/>
              <a:cs typeface="Arial"/>
              <a:sym typeface="Arial"/>
            </a:endParaRPr>
          </a:p>
        </p:txBody>
      </p:sp>
      <p:sp>
        <p:nvSpPr>
          <p:cNvPr id="262" name="Google Shape;262;p11"/>
          <p:cNvSpPr/>
          <p:nvPr/>
        </p:nvSpPr>
        <p:spPr>
          <a:xfrm>
            <a:off x="533400" y="1104899"/>
            <a:ext cx="5562600" cy="2698581"/>
          </a:xfrm>
          <a:prstGeom prst="rect">
            <a:avLst/>
          </a:prstGeom>
          <a:noFill/>
          <a:ln cap="flat" cmpd="sng" w="9525">
            <a:solidFill>
              <a:srgbClr val="D8D8D8">
                <a:alpha val="64313"/>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3" name="Google Shape;263;p11"/>
          <p:cNvSpPr txBox="1"/>
          <p:nvPr/>
        </p:nvSpPr>
        <p:spPr>
          <a:xfrm>
            <a:off x="533400" y="1731802"/>
            <a:ext cx="5291635" cy="184665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New technology that provides </a:t>
            </a:r>
            <a:r>
              <a:rPr b="1" i="0" lang="en-GB" sz="1600" u="none" cap="none" strike="noStrike">
                <a:solidFill>
                  <a:schemeClr val="dk1"/>
                </a:solidFill>
                <a:latin typeface="Arial"/>
                <a:ea typeface="Arial"/>
                <a:cs typeface="Arial"/>
                <a:sym typeface="Arial"/>
              </a:rPr>
              <a:t>better performance </a:t>
            </a:r>
            <a:r>
              <a:rPr b="0" i="0" lang="en-GB" sz="1600" u="none" cap="none" strike="noStrike">
                <a:solidFill>
                  <a:schemeClr val="dk1"/>
                </a:solidFill>
                <a:latin typeface="Arial"/>
                <a:ea typeface="Arial"/>
                <a:cs typeface="Arial"/>
                <a:sym typeface="Arial"/>
              </a:rPr>
              <a:t>and </a:t>
            </a:r>
            <a:r>
              <a:rPr b="1" i="0" lang="en-GB" sz="1600" u="none" cap="none" strike="noStrike">
                <a:solidFill>
                  <a:schemeClr val="dk1"/>
                </a:solidFill>
                <a:latin typeface="Arial"/>
                <a:ea typeface="Arial"/>
                <a:cs typeface="Arial"/>
                <a:sym typeface="Arial"/>
              </a:rPr>
              <a:t>longer lifespan </a:t>
            </a:r>
            <a:r>
              <a:rPr b="0" i="0" lang="en-GB" sz="1600" u="none" cap="none" strike="noStrike">
                <a:solidFill>
                  <a:schemeClr val="dk1"/>
                </a:solidFill>
                <a:latin typeface="Arial"/>
                <a:ea typeface="Arial"/>
                <a:cs typeface="Arial"/>
                <a:sym typeface="Arial"/>
              </a:rPr>
              <a:t>compared to existing batteries</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Portable design that allows for </a:t>
            </a:r>
            <a:r>
              <a:rPr b="1" i="0" lang="en-GB" sz="1600" u="none" cap="none" strike="noStrike">
                <a:solidFill>
                  <a:schemeClr val="dk1"/>
                </a:solidFill>
                <a:latin typeface="Arial"/>
                <a:ea typeface="Arial"/>
                <a:cs typeface="Arial"/>
                <a:sym typeface="Arial"/>
              </a:rPr>
              <a:t>easy charging </a:t>
            </a:r>
            <a:r>
              <a:rPr b="0" i="0" lang="en-GB" sz="1600" u="none" cap="none" strike="noStrike">
                <a:solidFill>
                  <a:schemeClr val="dk1"/>
                </a:solidFill>
                <a:latin typeface="Arial"/>
                <a:ea typeface="Arial"/>
                <a:cs typeface="Arial"/>
                <a:sym typeface="Arial"/>
              </a:rPr>
              <a:t>and replacement of batteries</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Potential for </a:t>
            </a:r>
            <a:r>
              <a:rPr b="1" i="0" lang="en-GB" sz="1600" u="none" cap="none" strike="noStrike">
                <a:solidFill>
                  <a:schemeClr val="dk1"/>
                </a:solidFill>
                <a:latin typeface="Arial"/>
                <a:ea typeface="Arial"/>
                <a:cs typeface="Arial"/>
                <a:sym typeface="Arial"/>
              </a:rPr>
              <a:t>cost savings </a:t>
            </a:r>
            <a:r>
              <a:rPr b="0" i="0" lang="en-GB" sz="1600" u="none" cap="none" strike="noStrike">
                <a:solidFill>
                  <a:schemeClr val="dk1"/>
                </a:solidFill>
                <a:latin typeface="Arial"/>
                <a:ea typeface="Arial"/>
                <a:cs typeface="Arial"/>
                <a:sym typeface="Arial"/>
              </a:rPr>
              <a:t>and </a:t>
            </a:r>
            <a:r>
              <a:rPr b="1" i="0" lang="en-GB" sz="1600" u="none" cap="none" strike="noStrike">
                <a:solidFill>
                  <a:schemeClr val="dk1"/>
                </a:solidFill>
                <a:latin typeface="Arial"/>
                <a:ea typeface="Arial"/>
                <a:cs typeface="Arial"/>
                <a:sym typeface="Arial"/>
              </a:rPr>
              <a:t>environmental benefits</a:t>
            </a:r>
            <a:r>
              <a:rPr b="0" i="0" lang="en-GB" sz="1600" u="none" cap="none" strike="noStrike">
                <a:solidFill>
                  <a:schemeClr val="dk1"/>
                </a:solidFill>
                <a:latin typeface="Arial"/>
                <a:ea typeface="Arial"/>
                <a:cs typeface="Arial"/>
                <a:sym typeface="Arial"/>
              </a:rPr>
              <a:t> for consumers</a:t>
            </a:r>
            <a:endParaRPr b="0" i="0" sz="1600" u="none" cap="none" strike="noStrike">
              <a:solidFill>
                <a:schemeClr val="dk1"/>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4" name="Google Shape;264;p11"/>
          <p:cNvSpPr/>
          <p:nvPr/>
        </p:nvSpPr>
        <p:spPr>
          <a:xfrm>
            <a:off x="6096000" y="1098203"/>
            <a:ext cx="5562600" cy="2705277"/>
          </a:xfrm>
          <a:prstGeom prst="rect">
            <a:avLst/>
          </a:prstGeom>
          <a:noFill/>
          <a:ln cap="flat" cmpd="sng" w="9525">
            <a:solidFill>
              <a:srgbClr val="D8D8D8">
                <a:alpha val="64313"/>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5" name="Google Shape;265;p11"/>
          <p:cNvSpPr txBox="1"/>
          <p:nvPr/>
        </p:nvSpPr>
        <p:spPr>
          <a:xfrm>
            <a:off x="6096000" y="1573827"/>
            <a:ext cx="5734050" cy="156966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Limited market share due to </a:t>
            </a:r>
            <a:r>
              <a:rPr b="1" i="0" lang="en-GB" sz="1600" u="none" cap="none" strike="noStrike">
                <a:solidFill>
                  <a:schemeClr val="dk1"/>
                </a:solidFill>
                <a:latin typeface="Arial"/>
                <a:ea typeface="Arial"/>
                <a:cs typeface="Arial"/>
                <a:sym typeface="Arial"/>
              </a:rPr>
              <a:t>competition</a:t>
            </a:r>
            <a:r>
              <a:rPr b="0" i="0" lang="en-GB" sz="1600" u="none" cap="none" strike="noStrike">
                <a:solidFill>
                  <a:schemeClr val="dk1"/>
                </a:solidFill>
                <a:latin typeface="Arial"/>
                <a:ea typeface="Arial"/>
                <a:cs typeface="Arial"/>
                <a:sym typeface="Arial"/>
              </a:rPr>
              <a:t> from established battery manufacturer</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High initial investment required for research and development, manufacturing, and marketing</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en-GB" sz="1600" u="none" cap="none" strike="noStrike">
                <a:solidFill>
                  <a:schemeClr val="dk1"/>
                </a:solidFill>
                <a:latin typeface="Arial"/>
                <a:ea typeface="Arial"/>
                <a:cs typeface="Arial"/>
                <a:sym typeface="Arial"/>
              </a:rPr>
              <a:t>Limited charging infrastructure </a:t>
            </a:r>
            <a:r>
              <a:rPr b="0" i="0" lang="en-GB" sz="1600" u="none" cap="none" strike="noStrike">
                <a:solidFill>
                  <a:schemeClr val="dk1"/>
                </a:solidFill>
                <a:latin typeface="Arial"/>
                <a:ea typeface="Arial"/>
                <a:cs typeface="Arial"/>
                <a:sym typeface="Arial"/>
              </a:rPr>
              <a:t>for electric vehicles, which may limit the adoption of portable batteries</a:t>
            </a:r>
            <a:endParaRPr b="0" i="0" sz="1600" u="none" cap="none" strike="noStrike">
              <a:solidFill>
                <a:schemeClr val="dk1"/>
              </a:solidFill>
              <a:latin typeface="Arial"/>
              <a:ea typeface="Arial"/>
              <a:cs typeface="Arial"/>
              <a:sym typeface="Arial"/>
            </a:endParaRPr>
          </a:p>
        </p:txBody>
      </p:sp>
      <p:sp>
        <p:nvSpPr>
          <p:cNvPr id="266" name="Google Shape;266;p11"/>
          <p:cNvSpPr/>
          <p:nvPr/>
        </p:nvSpPr>
        <p:spPr>
          <a:xfrm>
            <a:off x="533400" y="3812032"/>
            <a:ext cx="5562600" cy="2698581"/>
          </a:xfrm>
          <a:prstGeom prst="rect">
            <a:avLst/>
          </a:prstGeom>
          <a:noFill/>
          <a:ln cap="flat" cmpd="sng" w="9525">
            <a:solidFill>
              <a:srgbClr val="D8D8D8">
                <a:alpha val="64313"/>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 name="Google Shape;267;p11"/>
          <p:cNvSpPr txBox="1"/>
          <p:nvPr/>
        </p:nvSpPr>
        <p:spPr>
          <a:xfrm>
            <a:off x="533399" y="4501860"/>
            <a:ext cx="5291635"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1" i="0" lang="en-GB" sz="1600" u="none" cap="none" strike="noStrike">
                <a:solidFill>
                  <a:schemeClr val="dk1"/>
                </a:solidFill>
                <a:latin typeface="Arial"/>
                <a:ea typeface="Arial"/>
                <a:cs typeface="Arial"/>
                <a:sym typeface="Arial"/>
              </a:rPr>
              <a:t>Growing demand </a:t>
            </a:r>
            <a:r>
              <a:rPr b="0" i="0" lang="en-GB" sz="1600" u="none" cap="none" strike="noStrike">
                <a:solidFill>
                  <a:schemeClr val="dk1"/>
                </a:solidFill>
                <a:latin typeface="Arial"/>
                <a:ea typeface="Arial"/>
                <a:cs typeface="Arial"/>
                <a:sym typeface="Arial"/>
              </a:rPr>
              <a:t>for electric vehicles and associated products, including batteries</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Potential for </a:t>
            </a:r>
            <a:r>
              <a:rPr b="1" i="0" lang="en-GB" sz="1600" u="none" cap="none" strike="noStrike">
                <a:solidFill>
                  <a:schemeClr val="dk1"/>
                </a:solidFill>
                <a:latin typeface="Arial"/>
                <a:ea typeface="Arial"/>
                <a:cs typeface="Arial"/>
                <a:sym typeface="Arial"/>
              </a:rPr>
              <a:t>partnerships</a:t>
            </a:r>
            <a:r>
              <a:rPr b="0" i="0" lang="en-GB" sz="1600" u="none" cap="none" strike="noStrike">
                <a:solidFill>
                  <a:schemeClr val="dk1"/>
                </a:solidFill>
                <a:latin typeface="Arial"/>
                <a:ea typeface="Arial"/>
                <a:cs typeface="Arial"/>
                <a:sym typeface="Arial"/>
              </a:rPr>
              <a:t> with electric vehicle manufacturers to provide portable battery solutions</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Potential for expansion into international markets</a:t>
            </a:r>
            <a:endParaRPr b="0" i="0" sz="1600" u="none" cap="none" strike="noStrike">
              <a:solidFill>
                <a:schemeClr val="dk1"/>
              </a:solidFill>
              <a:latin typeface="Arial"/>
              <a:ea typeface="Arial"/>
              <a:cs typeface="Arial"/>
              <a:sym typeface="Arial"/>
            </a:endParaRPr>
          </a:p>
        </p:txBody>
      </p:sp>
      <p:sp>
        <p:nvSpPr>
          <p:cNvPr id="268" name="Google Shape;268;p11"/>
          <p:cNvSpPr/>
          <p:nvPr/>
        </p:nvSpPr>
        <p:spPr>
          <a:xfrm>
            <a:off x="6096000" y="3812651"/>
            <a:ext cx="5562600" cy="2705277"/>
          </a:xfrm>
          <a:prstGeom prst="rect">
            <a:avLst/>
          </a:prstGeom>
          <a:noFill/>
          <a:ln cap="flat" cmpd="sng" w="9525">
            <a:solidFill>
              <a:srgbClr val="D8D8D8">
                <a:alpha val="64313"/>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9" name="Google Shape;269;p11"/>
          <p:cNvSpPr txBox="1"/>
          <p:nvPr/>
        </p:nvSpPr>
        <p:spPr>
          <a:xfrm>
            <a:off x="6095999" y="4529112"/>
            <a:ext cx="5291635"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1" i="0" lang="en-GB" sz="1600" u="none" cap="none" strike="noStrike">
                <a:solidFill>
                  <a:schemeClr val="dk1"/>
                </a:solidFill>
                <a:latin typeface="Arial"/>
                <a:ea typeface="Arial"/>
                <a:cs typeface="Arial"/>
                <a:sym typeface="Arial"/>
              </a:rPr>
              <a:t>Competition</a:t>
            </a:r>
            <a:r>
              <a:rPr b="0" i="0" lang="en-GB" sz="1600" u="none" cap="none" strike="noStrike">
                <a:solidFill>
                  <a:schemeClr val="dk1"/>
                </a:solidFill>
                <a:latin typeface="Arial"/>
                <a:ea typeface="Arial"/>
                <a:cs typeface="Arial"/>
                <a:sym typeface="Arial"/>
              </a:rPr>
              <a:t> from established battery manufacturers</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en-GB" sz="1600" u="none" cap="none" strike="noStrike">
                <a:solidFill>
                  <a:schemeClr val="dk1"/>
                </a:solidFill>
                <a:latin typeface="Arial"/>
                <a:ea typeface="Arial"/>
                <a:cs typeface="Arial"/>
                <a:sym typeface="Arial"/>
              </a:rPr>
              <a:t>Rapidly evolving technology </a:t>
            </a:r>
            <a:r>
              <a:rPr b="0" i="0" lang="en-GB" sz="1600" u="none" cap="none" strike="noStrike">
                <a:solidFill>
                  <a:schemeClr val="dk1"/>
                </a:solidFill>
                <a:latin typeface="Arial"/>
                <a:ea typeface="Arial"/>
                <a:cs typeface="Arial"/>
                <a:sym typeface="Arial"/>
              </a:rPr>
              <a:t>that may make the new battery technology obsolete</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en-GB" sz="1600" u="none" cap="none" strike="noStrike">
                <a:solidFill>
                  <a:schemeClr val="dk1"/>
                </a:solidFill>
                <a:latin typeface="Arial"/>
                <a:ea typeface="Arial"/>
                <a:cs typeface="Arial"/>
                <a:sym typeface="Arial"/>
              </a:rPr>
              <a:t>Regulatory changes </a:t>
            </a:r>
            <a:r>
              <a:rPr b="0" i="0" lang="en-GB" sz="1600" u="none" cap="none" strike="noStrike">
                <a:solidFill>
                  <a:schemeClr val="dk1"/>
                </a:solidFill>
                <a:latin typeface="Arial"/>
                <a:ea typeface="Arial"/>
                <a:cs typeface="Arial"/>
                <a:sym typeface="Arial"/>
              </a:rPr>
              <a:t>that may impact the adoption of electric vehicles and associated products</a:t>
            </a:r>
            <a:endParaRPr b="0" i="0" sz="1600" u="none" cap="none" strike="noStrike">
              <a:solidFill>
                <a:schemeClr val="dk1"/>
              </a:solidFill>
              <a:latin typeface="Arial"/>
              <a:ea typeface="Arial"/>
              <a:cs typeface="Arial"/>
              <a:sym typeface="Arial"/>
            </a:endParaRPr>
          </a:p>
        </p:txBody>
      </p:sp>
      <p:sp>
        <p:nvSpPr>
          <p:cNvPr id="270" name="Google Shape;270;p11"/>
          <p:cNvSpPr txBox="1"/>
          <p:nvPr/>
        </p:nvSpPr>
        <p:spPr>
          <a:xfrm>
            <a:off x="533400" y="1131451"/>
            <a:ext cx="172354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FFC000"/>
                </a:solidFill>
                <a:latin typeface="Arial"/>
                <a:ea typeface="Arial"/>
                <a:cs typeface="Arial"/>
                <a:sym typeface="Arial"/>
              </a:rPr>
              <a:t>Strengths</a:t>
            </a:r>
            <a:endParaRPr b="0" i="0" sz="1400" u="none" cap="none" strike="noStrike">
              <a:solidFill>
                <a:srgbClr val="000000"/>
              </a:solidFill>
              <a:latin typeface="Arial"/>
              <a:ea typeface="Arial"/>
              <a:cs typeface="Arial"/>
              <a:sym typeface="Arial"/>
            </a:endParaRPr>
          </a:p>
        </p:txBody>
      </p:sp>
      <p:sp>
        <p:nvSpPr>
          <p:cNvPr id="271" name="Google Shape;271;p11"/>
          <p:cNvSpPr txBox="1"/>
          <p:nvPr/>
        </p:nvSpPr>
        <p:spPr>
          <a:xfrm>
            <a:off x="9422155" y="1118292"/>
            <a:ext cx="2236445"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chemeClr val="accent1"/>
                </a:solidFill>
                <a:latin typeface="Arial"/>
                <a:ea typeface="Arial"/>
                <a:cs typeface="Arial"/>
                <a:sym typeface="Arial"/>
              </a:rPr>
              <a:t>Weaknesses</a:t>
            </a:r>
            <a:endParaRPr b="0" i="0" sz="1400" u="none" cap="none" strike="noStrike">
              <a:solidFill>
                <a:srgbClr val="000000"/>
              </a:solidFill>
              <a:latin typeface="Arial"/>
              <a:ea typeface="Arial"/>
              <a:cs typeface="Arial"/>
              <a:sym typeface="Arial"/>
            </a:endParaRPr>
          </a:p>
        </p:txBody>
      </p:sp>
      <p:sp>
        <p:nvSpPr>
          <p:cNvPr id="272" name="Google Shape;272;p11"/>
          <p:cNvSpPr/>
          <p:nvPr/>
        </p:nvSpPr>
        <p:spPr>
          <a:xfrm>
            <a:off x="6153149" y="3143487"/>
            <a:ext cx="628651" cy="602843"/>
          </a:xfrm>
          <a:prstGeom prst="rect">
            <a:avLst/>
          </a:prstGeom>
          <a:gradFill>
            <a:gsLst>
              <a:gs pos="0">
                <a:schemeClr val="accent1"/>
              </a:gs>
              <a:gs pos="100000">
                <a:schemeClr val="accent2"/>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0" i="0" lang="en-GB" sz="2400" u="none" cap="none" strike="noStrike">
                <a:solidFill>
                  <a:schemeClr val="lt1"/>
                </a:solidFill>
                <a:latin typeface="Arial"/>
                <a:ea typeface="Arial"/>
                <a:cs typeface="Arial"/>
                <a:sym typeface="Arial"/>
              </a:rPr>
              <a:t>W</a:t>
            </a:r>
            <a:endParaRPr b="0" i="0" sz="1600" u="none" cap="none" strike="noStrike">
              <a:solidFill>
                <a:schemeClr val="lt1"/>
              </a:solidFill>
              <a:latin typeface="Arial"/>
              <a:ea typeface="Arial"/>
              <a:cs typeface="Arial"/>
              <a:sym typeface="Arial"/>
            </a:endParaRPr>
          </a:p>
        </p:txBody>
      </p:sp>
      <p:sp>
        <p:nvSpPr>
          <p:cNvPr id="273" name="Google Shape;273;p11"/>
          <p:cNvSpPr/>
          <p:nvPr/>
        </p:nvSpPr>
        <p:spPr>
          <a:xfrm>
            <a:off x="5400674" y="3143487"/>
            <a:ext cx="628651" cy="602843"/>
          </a:xfrm>
          <a:prstGeom prst="rect">
            <a:avLst/>
          </a:prstGeom>
          <a:gradFill>
            <a:gsLst>
              <a:gs pos="0">
                <a:srgbClr val="FFC000"/>
              </a:gs>
              <a:gs pos="100000">
                <a:srgbClr val="FFC754"/>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0" i="0" lang="en-GB" sz="2400" u="none" cap="none" strike="noStrike">
                <a:solidFill>
                  <a:schemeClr val="lt1"/>
                </a:solidFill>
                <a:latin typeface="Arial"/>
                <a:ea typeface="Arial"/>
                <a:cs typeface="Arial"/>
                <a:sym typeface="Arial"/>
              </a:rPr>
              <a:t>S</a:t>
            </a:r>
            <a:endParaRPr b="0" i="0" sz="1600" u="none" cap="none" strike="noStrike">
              <a:solidFill>
                <a:schemeClr val="lt1"/>
              </a:solidFill>
              <a:latin typeface="Arial"/>
              <a:ea typeface="Arial"/>
              <a:cs typeface="Arial"/>
              <a:sym typeface="Arial"/>
            </a:endParaRPr>
          </a:p>
        </p:txBody>
      </p:sp>
      <p:sp>
        <p:nvSpPr>
          <p:cNvPr id="274" name="Google Shape;274;p11"/>
          <p:cNvSpPr/>
          <p:nvPr/>
        </p:nvSpPr>
        <p:spPr>
          <a:xfrm>
            <a:off x="5400675" y="3848405"/>
            <a:ext cx="628650" cy="601675"/>
          </a:xfrm>
          <a:prstGeom prst="rect">
            <a:avLst/>
          </a:prstGeom>
          <a:gradFill>
            <a:gsLst>
              <a:gs pos="0">
                <a:srgbClr val="009193"/>
              </a:gs>
              <a:gs pos="97000">
                <a:srgbClr val="92D050"/>
              </a:gs>
              <a:gs pos="99000">
                <a:srgbClr val="92D050"/>
              </a:gs>
              <a:gs pos="100000">
                <a:srgbClr val="92D050"/>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0" i="0" lang="en-GB" sz="2400" u="none" cap="none" strike="noStrike">
                <a:solidFill>
                  <a:schemeClr val="lt1"/>
                </a:solidFill>
                <a:latin typeface="Arial"/>
                <a:ea typeface="Arial"/>
                <a:cs typeface="Arial"/>
                <a:sym typeface="Arial"/>
              </a:rPr>
              <a:t>O</a:t>
            </a:r>
            <a:endParaRPr b="0" i="0" sz="1600" u="none" cap="none" strike="noStrike">
              <a:solidFill>
                <a:schemeClr val="lt1"/>
              </a:solidFill>
              <a:latin typeface="Arial"/>
              <a:ea typeface="Arial"/>
              <a:cs typeface="Arial"/>
              <a:sym typeface="Arial"/>
            </a:endParaRPr>
          </a:p>
        </p:txBody>
      </p:sp>
      <p:sp>
        <p:nvSpPr>
          <p:cNvPr id="275" name="Google Shape;275;p11"/>
          <p:cNvSpPr/>
          <p:nvPr/>
        </p:nvSpPr>
        <p:spPr>
          <a:xfrm>
            <a:off x="6145834" y="3848405"/>
            <a:ext cx="628651" cy="602843"/>
          </a:xfrm>
          <a:prstGeom prst="rect">
            <a:avLst/>
          </a:prstGeom>
          <a:gradFill>
            <a:gsLst>
              <a:gs pos="0">
                <a:srgbClr val="C00000"/>
              </a:gs>
              <a:gs pos="100000">
                <a:srgbClr val="FF0000"/>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0" i="0" lang="en-GB" sz="2400" u="none" cap="none" strike="noStrike">
                <a:solidFill>
                  <a:schemeClr val="lt1"/>
                </a:solidFill>
                <a:latin typeface="Arial"/>
                <a:ea typeface="Arial"/>
                <a:cs typeface="Arial"/>
                <a:sym typeface="Arial"/>
              </a:rPr>
              <a:t>T</a:t>
            </a:r>
            <a:endParaRPr b="0" i="0" sz="1600" u="none" cap="none" strike="noStrike">
              <a:solidFill>
                <a:schemeClr val="lt1"/>
              </a:solidFill>
              <a:latin typeface="Arial"/>
              <a:ea typeface="Arial"/>
              <a:cs typeface="Arial"/>
              <a:sym typeface="Arial"/>
            </a:endParaRPr>
          </a:p>
        </p:txBody>
      </p:sp>
      <p:sp>
        <p:nvSpPr>
          <p:cNvPr id="276" name="Google Shape;276;p11"/>
          <p:cNvSpPr txBox="1"/>
          <p:nvPr/>
        </p:nvSpPr>
        <p:spPr>
          <a:xfrm>
            <a:off x="10254048" y="5987393"/>
            <a:ext cx="1404552"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rgbClr val="FF0000"/>
                </a:solidFill>
                <a:latin typeface="Arial"/>
                <a:ea typeface="Arial"/>
                <a:cs typeface="Arial"/>
                <a:sym typeface="Arial"/>
              </a:rPr>
              <a:t>Threats</a:t>
            </a:r>
            <a:endParaRPr b="0" i="0" sz="1400" u="none" cap="none" strike="noStrike">
              <a:solidFill>
                <a:srgbClr val="000000"/>
              </a:solidFill>
              <a:latin typeface="Arial"/>
              <a:ea typeface="Arial"/>
              <a:cs typeface="Arial"/>
              <a:sym typeface="Arial"/>
            </a:endParaRPr>
          </a:p>
        </p:txBody>
      </p:sp>
      <p:sp>
        <p:nvSpPr>
          <p:cNvPr id="277" name="Google Shape;277;p11"/>
          <p:cNvSpPr txBox="1"/>
          <p:nvPr/>
        </p:nvSpPr>
        <p:spPr>
          <a:xfrm>
            <a:off x="533399" y="6022464"/>
            <a:ext cx="2324675"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0" i="0" lang="en-GB" sz="2800" u="none" cap="none" strike="noStrike">
                <a:solidFill>
                  <a:srgbClr val="009193"/>
                </a:solidFill>
                <a:latin typeface="Arial"/>
                <a:ea typeface="Arial"/>
                <a:cs typeface="Arial"/>
                <a:sym typeface="Arial"/>
              </a:rPr>
              <a:t>Opportunities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A blue rectangle with white text&#10;&#10;Description automatically generated" id="282" name="Google Shape;282;p45"/>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sp>
        <p:nvSpPr>
          <p:cNvPr id="283" name="Google Shape;283;p45"/>
          <p:cNvSpPr txBox="1"/>
          <p:nvPr/>
        </p:nvSpPr>
        <p:spPr>
          <a:xfrm>
            <a:off x="2800109" y="1379826"/>
            <a:ext cx="6591782" cy="15388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000" u="none" cap="none" strike="noStrike">
                <a:solidFill>
                  <a:schemeClr val="accent1"/>
                </a:solidFill>
                <a:latin typeface="Arial"/>
                <a:ea typeface="Arial"/>
                <a:cs typeface="Arial"/>
                <a:sym typeface="Arial"/>
              </a:rPr>
              <a:t>Marketing Channels</a:t>
            </a:r>
            <a:endParaRPr/>
          </a:p>
          <a:p>
            <a:pPr indent="0" lvl="0" marL="0" marR="0" rtl="0" algn="l">
              <a:lnSpc>
                <a:spcPct val="100000"/>
              </a:lnSpc>
              <a:spcBef>
                <a:spcPts val="0"/>
              </a:spcBef>
              <a:spcAft>
                <a:spcPts val="0"/>
              </a:spcAft>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800" u="none" cap="none" strike="noStrike">
                <a:solidFill>
                  <a:srgbClr val="7F7F7F"/>
                </a:solidFill>
                <a:latin typeface="Arial"/>
                <a:ea typeface="Arial"/>
                <a:cs typeface="Arial"/>
                <a:sym typeface="Arial"/>
              </a:rPr>
              <a:t>Utilize digital advertising, social media marketing, partnerships with EV dealerships, and participation in EV-related events to reach the target audience.</a:t>
            </a:r>
            <a:endParaRPr b="0" i="0" sz="1800" u="none" cap="none" strike="noStrike">
              <a:solidFill>
                <a:srgbClr val="7F7F7F"/>
              </a:solidFill>
              <a:latin typeface="Arial"/>
              <a:ea typeface="Arial"/>
              <a:cs typeface="Arial"/>
              <a:sym typeface="Arial"/>
            </a:endParaRPr>
          </a:p>
        </p:txBody>
      </p:sp>
      <p:pic>
        <p:nvPicPr>
          <p:cNvPr id="284" name="Google Shape;284;p45"/>
          <p:cNvPicPr preferRelativeResize="0"/>
          <p:nvPr/>
        </p:nvPicPr>
        <p:blipFill rotWithShape="1">
          <a:blip r:embed="rId4">
            <a:alphaModFix/>
          </a:blip>
          <a:srcRect b="0" l="56599" r="0" t="0"/>
          <a:stretch/>
        </p:blipFill>
        <p:spPr>
          <a:xfrm>
            <a:off x="624987" y="898714"/>
            <a:ext cx="2187661" cy="2878727"/>
          </a:xfrm>
          <a:prstGeom prst="rect">
            <a:avLst/>
          </a:prstGeom>
          <a:noFill/>
          <a:ln>
            <a:noFill/>
          </a:ln>
        </p:spPr>
      </p:pic>
      <p:sp>
        <p:nvSpPr>
          <p:cNvPr id="285" name="Google Shape;285;p45"/>
          <p:cNvSpPr txBox="1"/>
          <p:nvPr/>
        </p:nvSpPr>
        <p:spPr>
          <a:xfrm>
            <a:off x="1504821" y="35322"/>
            <a:ext cx="8079017" cy="8513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3200" u="none" cap="none" strike="noStrike">
                <a:solidFill>
                  <a:srgbClr val="1684AD"/>
                </a:solidFill>
                <a:latin typeface="Arial"/>
                <a:ea typeface="Arial"/>
                <a:cs typeface="Arial"/>
                <a:sym typeface="Arial"/>
              </a:rPr>
              <a:t>Marketing &amp; Communication strategy</a:t>
            </a:r>
            <a:endParaRPr/>
          </a:p>
        </p:txBody>
      </p:sp>
      <p:pic>
        <p:nvPicPr>
          <p:cNvPr id="286" name="Google Shape;286;p45"/>
          <p:cNvPicPr preferRelativeResize="0"/>
          <p:nvPr/>
        </p:nvPicPr>
        <p:blipFill rotWithShape="1">
          <a:blip r:embed="rId5">
            <a:alphaModFix/>
          </a:blip>
          <a:srcRect b="6673" l="18986" r="15936" t="13173"/>
          <a:stretch/>
        </p:blipFill>
        <p:spPr>
          <a:xfrm>
            <a:off x="8738619" y="3078866"/>
            <a:ext cx="2295934" cy="1886134"/>
          </a:xfrm>
          <a:prstGeom prst="rect">
            <a:avLst/>
          </a:prstGeom>
          <a:noFill/>
          <a:ln>
            <a:noFill/>
          </a:ln>
        </p:spPr>
      </p:pic>
      <p:sp>
        <p:nvSpPr>
          <p:cNvPr id="287" name="Google Shape;287;p45"/>
          <p:cNvSpPr txBox="1"/>
          <p:nvPr/>
        </p:nvSpPr>
        <p:spPr>
          <a:xfrm>
            <a:off x="0" y="3161066"/>
            <a:ext cx="8697191" cy="150810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GB" sz="2000" u="none" cap="none" strike="noStrike">
                <a:solidFill>
                  <a:schemeClr val="accent1"/>
                </a:solidFill>
                <a:latin typeface="Arial"/>
                <a:ea typeface="Arial"/>
                <a:cs typeface="Arial"/>
                <a:sym typeface="Arial"/>
              </a:rPr>
              <a:t>Communication Strategy</a:t>
            </a:r>
            <a:endParaRPr b="1" i="0" sz="2000" u="none" cap="none" strike="noStrike">
              <a:solidFill>
                <a:schemeClr val="accent1"/>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0" lang="en-GB" sz="1800" u="none" cap="none" strike="noStrike">
                <a:solidFill>
                  <a:srgbClr val="7F7F7F"/>
                </a:solidFill>
                <a:latin typeface="Arial"/>
                <a:ea typeface="Arial"/>
                <a:cs typeface="Arial"/>
                <a:sym typeface="Arial"/>
              </a:rPr>
              <a:t>Craft compelling messages emphasizing the UVP’s quick charging, portability, and energy density. Highlight its </a:t>
            </a:r>
            <a:r>
              <a:rPr b="0" i="0" lang="en-GB" sz="1800" u="none" cap="none" strike="noStrike">
                <a:solidFill>
                  <a:srgbClr val="3F3F3F"/>
                </a:solidFill>
                <a:latin typeface="Arial"/>
                <a:ea typeface="Arial"/>
                <a:cs typeface="Arial"/>
                <a:sym typeface="Arial"/>
              </a:rPr>
              <a:t>eco-friendly features </a:t>
            </a:r>
            <a:r>
              <a:rPr b="0" i="0" lang="en-GB" sz="1800" u="none" cap="none" strike="noStrike">
                <a:solidFill>
                  <a:srgbClr val="7F7F7F"/>
                </a:solidFill>
                <a:latin typeface="Arial"/>
                <a:ea typeface="Arial"/>
                <a:cs typeface="Arial"/>
                <a:sym typeface="Arial"/>
              </a:rPr>
              <a:t>and how it addresses customer concerns, particularly for rural </a:t>
            </a:r>
            <a:r>
              <a:rPr b="0" i="0" lang="en-GB" sz="1800" u="none" cap="none" strike="noStrike">
                <a:solidFill>
                  <a:srgbClr val="3F3F3F"/>
                </a:solidFill>
                <a:latin typeface="Arial"/>
                <a:ea typeface="Arial"/>
                <a:cs typeface="Arial"/>
                <a:sym typeface="Arial"/>
              </a:rPr>
              <a:t>female </a:t>
            </a:r>
            <a:r>
              <a:rPr b="0" i="0" lang="en-GB" sz="1800" u="none" cap="none" strike="noStrike">
                <a:solidFill>
                  <a:srgbClr val="7F7F7F"/>
                </a:solidFill>
                <a:latin typeface="Arial"/>
                <a:ea typeface="Arial"/>
                <a:cs typeface="Arial"/>
                <a:sym typeface="Arial"/>
              </a:rPr>
              <a:t>EV owners.</a:t>
            </a:r>
            <a:endParaRPr b="0" i="0" sz="1400" u="none" cap="none" strike="noStrike">
              <a:solidFill>
                <a:srgbClr val="7F7F7F"/>
              </a:solidFill>
              <a:latin typeface="Arial"/>
              <a:ea typeface="Arial"/>
              <a:cs typeface="Arial"/>
              <a:sym typeface="Arial"/>
            </a:endParaRPr>
          </a:p>
        </p:txBody>
      </p:sp>
      <p:sp>
        <p:nvSpPr>
          <p:cNvPr id="288" name="Google Shape;288;p45"/>
          <p:cNvSpPr txBox="1"/>
          <p:nvPr/>
        </p:nvSpPr>
        <p:spPr>
          <a:xfrm>
            <a:off x="2812648" y="5209567"/>
            <a:ext cx="6105644" cy="12618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000" u="none" cap="none" strike="noStrike">
                <a:solidFill>
                  <a:schemeClr val="accent1"/>
                </a:solidFill>
                <a:latin typeface="Arial"/>
                <a:ea typeface="Arial"/>
                <a:cs typeface="Arial"/>
                <a:sym typeface="Arial"/>
              </a:rPr>
              <a:t>Geographic Focus</a:t>
            </a:r>
            <a:endParaRPr/>
          </a:p>
          <a:p>
            <a:pPr indent="0" lvl="0" marL="0" marR="0" rtl="0" algn="l">
              <a:lnSpc>
                <a:spcPct val="100000"/>
              </a:lnSpc>
              <a:spcBef>
                <a:spcPts val="0"/>
              </a:spcBef>
              <a:spcAft>
                <a:spcPts val="0"/>
              </a:spcAft>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800" u="none" cap="none" strike="noStrike">
                <a:solidFill>
                  <a:srgbClr val="7F7F7F"/>
                </a:solidFill>
                <a:latin typeface="Arial"/>
                <a:ea typeface="Arial"/>
                <a:cs typeface="Arial"/>
                <a:sym typeface="Arial"/>
              </a:rPr>
              <a:t>Concentrate marketing efforts in </a:t>
            </a:r>
            <a:r>
              <a:rPr b="1" i="0" lang="en-GB" sz="1800" u="none" cap="none" strike="noStrike">
                <a:solidFill>
                  <a:srgbClr val="3F3F3F"/>
                </a:solidFill>
                <a:latin typeface="Arial"/>
                <a:ea typeface="Arial"/>
                <a:cs typeface="Arial"/>
                <a:sym typeface="Arial"/>
              </a:rPr>
              <a:t>Yorkshire</a:t>
            </a:r>
            <a:r>
              <a:rPr b="0" i="0" lang="en-GB" sz="1800" u="none" cap="none" strike="noStrike">
                <a:solidFill>
                  <a:srgbClr val="7F7F7F"/>
                </a:solidFill>
                <a:latin typeface="Arial"/>
                <a:ea typeface="Arial"/>
                <a:cs typeface="Arial"/>
                <a:sym typeface="Arial"/>
              </a:rPr>
              <a:t> and other rural areas with a high concentration of the target audience.</a:t>
            </a:r>
            <a:endParaRPr b="0" i="0" sz="1800" u="none" cap="none" strike="noStrike">
              <a:solidFill>
                <a:srgbClr val="7F7F7F"/>
              </a:solidFill>
              <a:latin typeface="Arial"/>
              <a:ea typeface="Arial"/>
              <a:cs typeface="Arial"/>
              <a:sym typeface="Arial"/>
            </a:endParaRPr>
          </a:p>
        </p:txBody>
      </p:sp>
      <p:pic>
        <p:nvPicPr>
          <p:cNvPr id="289" name="Google Shape;289;p45"/>
          <p:cNvPicPr preferRelativeResize="0"/>
          <p:nvPr/>
        </p:nvPicPr>
        <p:blipFill rotWithShape="1">
          <a:blip r:embed="rId6">
            <a:alphaModFix/>
          </a:blip>
          <a:srcRect b="0" l="0" r="0" t="0"/>
          <a:stretch/>
        </p:blipFill>
        <p:spPr>
          <a:xfrm>
            <a:off x="804365" y="4849768"/>
            <a:ext cx="1785317" cy="18861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2"/>
          <p:cNvSpPr/>
          <p:nvPr/>
        </p:nvSpPr>
        <p:spPr>
          <a:xfrm>
            <a:off x="7956384" y="615793"/>
            <a:ext cx="3728100" cy="3986400"/>
          </a:xfrm>
          <a:prstGeom prst="rect">
            <a:avLst/>
          </a:prstGeom>
          <a:noFill/>
          <a:ln cap="flat" cmpd="sng" w="25400">
            <a:solidFill>
              <a:schemeClr val="l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12"/>
          <p:cNvSpPr txBox="1"/>
          <p:nvPr>
            <p:ph type="title"/>
          </p:nvPr>
        </p:nvSpPr>
        <p:spPr>
          <a:xfrm>
            <a:off x="1504821" y="107373"/>
            <a:ext cx="9855199" cy="80346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solidFill>
                  <a:srgbClr val="1684AD"/>
                </a:solidFill>
              </a:rPr>
              <a:t>Financial Projection</a:t>
            </a:r>
            <a:endParaRPr>
              <a:solidFill>
                <a:srgbClr val="1684AD"/>
              </a:solidFill>
            </a:endParaRPr>
          </a:p>
        </p:txBody>
      </p:sp>
      <p:pic>
        <p:nvPicPr>
          <p:cNvPr descr="A blue rectangle with white text&#10;&#10;Description automatically generated" id="296" name="Google Shape;296;p12"/>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sp>
        <p:nvSpPr>
          <p:cNvPr id="297" name="Google Shape;297;p12"/>
          <p:cNvSpPr txBox="1"/>
          <p:nvPr/>
        </p:nvSpPr>
        <p:spPr>
          <a:xfrm>
            <a:off x="605886" y="4602190"/>
            <a:ext cx="8275800" cy="2062500"/>
          </a:xfrm>
          <a:prstGeom prst="rect">
            <a:avLst/>
          </a:prstGeom>
          <a:solidFill>
            <a:srgbClr val="D6EAFF">
              <a:alpha val="41176"/>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600" u="none" cap="none" strike="noStrike">
                <a:solidFill>
                  <a:schemeClr val="accent1"/>
                </a:solidFill>
                <a:latin typeface="Arial"/>
                <a:ea typeface="Arial"/>
                <a:cs typeface="Arial"/>
                <a:sym typeface="Arial"/>
              </a:rPr>
              <a:t>Gross Profit per Unit:</a:t>
            </a:r>
            <a:endParaRPr b="1" i="0" sz="16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b="0" i="0" lang="en-GB" sz="1600" u="none" cap="none" strike="noStrike">
                <a:solidFill>
                  <a:schemeClr val="accent1"/>
                </a:solidFill>
                <a:latin typeface="Arial"/>
                <a:ea typeface="Arial"/>
                <a:cs typeface="Arial"/>
                <a:sym typeface="Arial"/>
              </a:rPr>
              <a:t>- One-Time Purchase: 		</a:t>
            </a:r>
            <a:r>
              <a:rPr b="0" i="0" lang="en-GB" sz="1600" u="none" cap="none" strike="noStrike">
                <a:solidFill>
                  <a:srgbClr val="FF0000"/>
                </a:solidFill>
                <a:latin typeface="Arial"/>
                <a:ea typeface="Arial"/>
                <a:cs typeface="Arial"/>
                <a:sym typeface="Arial"/>
              </a:rPr>
              <a:t>£301 </a:t>
            </a:r>
            <a:r>
              <a:rPr b="0" i="0" lang="en-GB" sz="1600" u="none" cap="none" strike="noStrike">
                <a:solidFill>
                  <a:schemeClr val="accent1"/>
                </a:solidFill>
                <a:latin typeface="Arial"/>
                <a:ea typeface="Arial"/>
                <a:cs typeface="Arial"/>
                <a:sym typeface="Arial"/>
              </a:rPr>
              <a:t>(£600 - £250 - £90 - £59)</a:t>
            </a:r>
            <a:endParaRPr b="0" i="0" sz="16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b="0" i="0" lang="en-GB" sz="1600" u="none" cap="none" strike="noStrike">
                <a:solidFill>
                  <a:schemeClr val="accent1"/>
                </a:solidFill>
                <a:latin typeface="Arial"/>
                <a:ea typeface="Arial"/>
                <a:cs typeface="Arial"/>
                <a:sym typeface="Arial"/>
              </a:rPr>
              <a:t>- Monthly Subscription (min 12 months): 	</a:t>
            </a:r>
            <a:r>
              <a:rPr b="0" i="0" lang="en-GB" sz="1600" u="none" cap="none" strike="noStrike">
                <a:solidFill>
                  <a:srgbClr val="FF0000"/>
                </a:solidFill>
                <a:latin typeface="Arial"/>
                <a:ea typeface="Arial"/>
                <a:cs typeface="Arial"/>
                <a:sym typeface="Arial"/>
              </a:rPr>
              <a:t>£341 </a:t>
            </a:r>
            <a:r>
              <a:rPr b="0" i="0" lang="en-GB" sz="1600" u="none" cap="none" strike="noStrike">
                <a:solidFill>
                  <a:schemeClr val="accent1"/>
                </a:solidFill>
                <a:latin typeface="Arial"/>
                <a:ea typeface="Arial"/>
                <a:cs typeface="Arial"/>
                <a:sym typeface="Arial"/>
              </a:rPr>
              <a:t>((£50x12) - £250 - £90 - £59)</a:t>
            </a:r>
            <a:endParaRPr b="0" i="0" sz="16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br>
              <a:rPr b="0" i="0" lang="en-GB" sz="1600" u="none" cap="none" strike="noStrike">
                <a:solidFill>
                  <a:schemeClr val="accent1"/>
                </a:solidFill>
                <a:latin typeface="Arial"/>
                <a:ea typeface="Arial"/>
                <a:cs typeface="Arial"/>
                <a:sym typeface="Arial"/>
              </a:rPr>
            </a:br>
            <a:r>
              <a:rPr b="1" i="0" lang="en-GB" sz="1600" u="sng" cap="none" strike="noStrike">
                <a:solidFill>
                  <a:schemeClr val="dk1"/>
                </a:solidFill>
                <a:latin typeface="Arial"/>
                <a:ea typeface="Arial"/>
                <a:cs typeface="Arial"/>
                <a:sym typeface="Arial"/>
              </a:rPr>
              <a:t>Breakeven Point:</a:t>
            </a:r>
            <a:endParaRPr b="1" i="0" sz="16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br>
              <a:rPr b="0" i="0" lang="en-GB" sz="1600" u="none" cap="none" strike="noStrike">
                <a:solidFill>
                  <a:schemeClr val="dk1"/>
                </a:solidFill>
                <a:latin typeface="Arial"/>
                <a:ea typeface="Arial"/>
                <a:cs typeface="Arial"/>
                <a:sym typeface="Arial"/>
              </a:rPr>
            </a:br>
            <a:r>
              <a:rPr b="0" i="0" lang="en-GB" sz="1600" u="none" cap="none" strike="noStrike">
                <a:solidFill>
                  <a:schemeClr val="dk1"/>
                </a:solidFill>
                <a:latin typeface="Arial"/>
                <a:ea typeface="Arial"/>
                <a:cs typeface="Arial"/>
                <a:sym typeface="Arial"/>
              </a:rPr>
              <a:t>Assumption:  Fixed costs of £150,000:</a:t>
            </a:r>
            <a:br>
              <a:rPr b="0" i="0" lang="en-GB" sz="1600" u="none" cap="none" strike="noStrike">
                <a:solidFill>
                  <a:schemeClr val="dk1"/>
                </a:solidFill>
                <a:latin typeface="Arial"/>
                <a:ea typeface="Arial"/>
                <a:cs typeface="Arial"/>
                <a:sym typeface="Arial"/>
              </a:rPr>
            </a:br>
            <a:r>
              <a:rPr b="0" i="0" lang="en-GB" sz="1600" u="none" cap="none" strike="noStrike">
                <a:solidFill>
                  <a:schemeClr val="dk1"/>
                </a:solidFill>
                <a:latin typeface="Arial"/>
                <a:ea typeface="Arial"/>
                <a:cs typeface="Arial"/>
                <a:sym typeface="Arial"/>
              </a:rPr>
              <a:t>- Breakeven Point (One-Time Purchase): 		498 units (approximately)</a:t>
            </a:r>
            <a:endParaRPr b="0" i="0" sz="1400" u="none" cap="none" strike="noStrike">
              <a:solidFill>
                <a:schemeClr val="dk1"/>
              </a:solidFill>
              <a:latin typeface="Arial"/>
              <a:ea typeface="Arial"/>
              <a:cs typeface="Arial"/>
              <a:sym typeface="Arial"/>
            </a:endParaRPr>
          </a:p>
        </p:txBody>
      </p:sp>
      <p:grpSp>
        <p:nvGrpSpPr>
          <p:cNvPr id="298" name="Google Shape;298;p12"/>
          <p:cNvGrpSpPr/>
          <p:nvPr/>
        </p:nvGrpSpPr>
        <p:grpSpPr>
          <a:xfrm>
            <a:off x="103900" y="959500"/>
            <a:ext cx="6557459" cy="3058759"/>
            <a:chOff x="103900" y="959500"/>
            <a:chExt cx="6557459" cy="3058759"/>
          </a:xfrm>
        </p:grpSpPr>
        <p:sp>
          <p:nvSpPr>
            <p:cNvPr id="299" name="Google Shape;299;p12"/>
            <p:cNvSpPr/>
            <p:nvPr/>
          </p:nvSpPr>
          <p:spPr>
            <a:xfrm>
              <a:off x="3643765" y="959500"/>
              <a:ext cx="77629" cy="3058759"/>
            </a:xfrm>
            <a:prstGeom prst="rect">
              <a:avLst/>
            </a:prstGeom>
            <a:solidFill>
              <a:srgbClr val="30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
            <p:cNvSpPr/>
            <p:nvPr/>
          </p:nvSpPr>
          <p:spPr>
            <a:xfrm>
              <a:off x="3915885" y="1477970"/>
              <a:ext cx="467798" cy="58012"/>
            </a:xfrm>
            <a:prstGeom prst="rect">
              <a:avLst/>
            </a:prstGeom>
            <a:solidFill>
              <a:srgbClr val="30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2"/>
            <p:cNvSpPr/>
            <p:nvPr/>
          </p:nvSpPr>
          <p:spPr>
            <a:xfrm>
              <a:off x="3415940" y="1251937"/>
              <a:ext cx="499943" cy="496267"/>
            </a:xfrm>
            <a:prstGeom prst="roundRect">
              <a:avLst>
                <a:gd fmla="val 11055" name="adj"/>
              </a:avLst>
            </a:prstGeom>
            <a:solidFill>
              <a:srgbClr val="283157"/>
            </a:solidFill>
            <a:ln cap="flat" cmpd="sng" w="9525">
              <a:solidFill>
                <a:srgbClr val="303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2"/>
            <p:cNvSpPr/>
            <p:nvPr/>
          </p:nvSpPr>
          <p:spPr>
            <a:xfrm>
              <a:off x="3603940" y="1256454"/>
              <a:ext cx="152400" cy="429964"/>
            </a:xfrm>
            <a:prstGeom prst="rect">
              <a:avLst/>
            </a:prstGeom>
            <a:noFill/>
            <a:ln>
              <a:noFill/>
            </a:ln>
          </p:spPr>
          <p:txBody>
            <a:bodyPr anchorCtr="0" anchor="t" bIns="45700" lIns="91425" spcFirstLastPara="1" rIns="91425" wrap="square" tIns="45700">
              <a:noAutofit/>
            </a:bodyPr>
            <a:lstStyle/>
            <a:p>
              <a:pPr indent="0" lvl="0" marL="0" marR="0" rtl="0" algn="ctr">
                <a:lnSpc>
                  <a:spcPct val="130030"/>
                </a:lnSpc>
                <a:spcBef>
                  <a:spcPts val="0"/>
                </a:spcBef>
                <a:spcAft>
                  <a:spcPts val="0"/>
                </a:spcAft>
                <a:buClr>
                  <a:srgbClr val="000000"/>
                </a:buClr>
                <a:buSzPts val="2624"/>
                <a:buFont typeface="Arial"/>
                <a:buNone/>
              </a:pPr>
              <a:r>
                <a:rPr b="0" i="0" lang="en-GB" sz="2624" u="none" cap="none" strike="noStrike">
                  <a:solidFill>
                    <a:srgbClr val="FFFF00"/>
                  </a:solidFill>
                  <a:latin typeface="Fraunces"/>
                  <a:ea typeface="Fraunces"/>
                  <a:cs typeface="Fraunces"/>
                  <a:sym typeface="Fraunces"/>
                </a:rPr>
                <a:t>1</a:t>
              </a:r>
              <a:endParaRPr b="0" i="0" sz="2624" u="none" cap="none" strike="noStrike">
                <a:solidFill>
                  <a:srgbClr val="FFFF00"/>
                </a:solidFill>
                <a:latin typeface="Arial"/>
                <a:ea typeface="Arial"/>
                <a:cs typeface="Arial"/>
                <a:sym typeface="Arial"/>
              </a:endParaRPr>
            </a:p>
          </p:txBody>
        </p:sp>
        <p:sp>
          <p:nvSpPr>
            <p:cNvPr id="303" name="Google Shape;303;p12"/>
            <p:cNvSpPr/>
            <p:nvPr/>
          </p:nvSpPr>
          <p:spPr>
            <a:xfrm>
              <a:off x="4407016" y="1103509"/>
              <a:ext cx="2221944" cy="358343"/>
            </a:xfrm>
            <a:prstGeom prst="rect">
              <a:avLst/>
            </a:prstGeom>
            <a:noFill/>
            <a:ln>
              <a:noFill/>
            </a:ln>
          </p:spPr>
          <p:txBody>
            <a:bodyPr anchorCtr="0" anchor="t" bIns="45700" lIns="91425" spcFirstLastPara="1" rIns="91425" wrap="square" tIns="45700">
              <a:noAutofit/>
            </a:bodyPr>
            <a:lstStyle/>
            <a:p>
              <a:pPr indent="0" lvl="0" marL="0" marR="0" rtl="0" algn="l">
                <a:lnSpc>
                  <a:spcPct val="142150"/>
                </a:lnSpc>
                <a:spcBef>
                  <a:spcPts val="0"/>
                </a:spcBef>
                <a:spcAft>
                  <a:spcPts val="0"/>
                </a:spcAft>
                <a:buClr>
                  <a:srgbClr val="000000"/>
                </a:buClr>
                <a:buSzPts val="2000"/>
                <a:buFont typeface="Arial"/>
                <a:buNone/>
              </a:pPr>
              <a:r>
                <a:rPr b="1" i="0" lang="en-GB" sz="2000" u="none" cap="none" strike="noStrike">
                  <a:solidFill>
                    <a:schemeClr val="accent1"/>
                  </a:solidFill>
                  <a:latin typeface="Calibri"/>
                  <a:ea typeface="Calibri"/>
                  <a:cs typeface="Calibri"/>
                  <a:sym typeface="Calibri"/>
                </a:rPr>
                <a:t>Production </a:t>
              </a:r>
              <a:endParaRPr/>
            </a:p>
          </p:txBody>
        </p:sp>
        <p:sp>
          <p:nvSpPr>
            <p:cNvPr id="304" name="Google Shape;304;p12"/>
            <p:cNvSpPr/>
            <p:nvPr/>
          </p:nvSpPr>
          <p:spPr>
            <a:xfrm>
              <a:off x="2952674" y="2337759"/>
              <a:ext cx="467798" cy="58012"/>
            </a:xfrm>
            <a:prstGeom prst="rect">
              <a:avLst/>
            </a:prstGeom>
            <a:solidFill>
              <a:srgbClr val="30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p:nvPr/>
          </p:nvSpPr>
          <p:spPr>
            <a:xfrm>
              <a:off x="3415940" y="2111727"/>
              <a:ext cx="499943" cy="496267"/>
            </a:xfrm>
            <a:prstGeom prst="roundRect">
              <a:avLst>
                <a:gd fmla="val 11055" name="adj"/>
              </a:avLst>
            </a:prstGeom>
            <a:solidFill>
              <a:srgbClr val="283157"/>
            </a:solidFill>
            <a:ln cap="flat" cmpd="sng" w="9525">
              <a:solidFill>
                <a:srgbClr val="303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
            <p:cNvSpPr/>
            <p:nvPr/>
          </p:nvSpPr>
          <p:spPr>
            <a:xfrm>
              <a:off x="3577270" y="2116243"/>
              <a:ext cx="205740" cy="429964"/>
            </a:xfrm>
            <a:prstGeom prst="rect">
              <a:avLst/>
            </a:prstGeom>
            <a:noFill/>
            <a:ln>
              <a:noFill/>
            </a:ln>
          </p:spPr>
          <p:txBody>
            <a:bodyPr anchorCtr="0" anchor="t" bIns="45700" lIns="91425" spcFirstLastPara="1" rIns="91425" wrap="square" tIns="45700">
              <a:noAutofit/>
            </a:bodyPr>
            <a:lstStyle/>
            <a:p>
              <a:pPr indent="0" lvl="0" marL="0" marR="0" rtl="0" algn="ctr">
                <a:lnSpc>
                  <a:spcPct val="130030"/>
                </a:lnSpc>
                <a:spcBef>
                  <a:spcPts val="0"/>
                </a:spcBef>
                <a:spcAft>
                  <a:spcPts val="0"/>
                </a:spcAft>
                <a:buClr>
                  <a:srgbClr val="000000"/>
                </a:buClr>
                <a:buSzPts val="2624"/>
                <a:buFont typeface="Arial"/>
                <a:buNone/>
              </a:pPr>
              <a:r>
                <a:rPr b="0" i="0" lang="en-GB" sz="2624" u="none" cap="none" strike="noStrike">
                  <a:solidFill>
                    <a:srgbClr val="FFFF00"/>
                  </a:solidFill>
                  <a:latin typeface="Fraunces"/>
                  <a:ea typeface="Fraunces"/>
                  <a:cs typeface="Fraunces"/>
                  <a:sym typeface="Fraunces"/>
                </a:rPr>
                <a:t>2</a:t>
              </a:r>
              <a:endParaRPr b="0" i="0" sz="2624" u="none" cap="none" strike="noStrike">
                <a:solidFill>
                  <a:srgbClr val="FFFF00"/>
                </a:solidFill>
                <a:latin typeface="Arial"/>
                <a:ea typeface="Arial"/>
                <a:cs typeface="Arial"/>
                <a:sym typeface="Arial"/>
              </a:endParaRPr>
            </a:p>
          </p:txBody>
        </p:sp>
        <p:sp>
          <p:nvSpPr>
            <p:cNvPr id="307" name="Google Shape;307;p12"/>
            <p:cNvSpPr/>
            <p:nvPr/>
          </p:nvSpPr>
          <p:spPr>
            <a:xfrm>
              <a:off x="103900" y="1753375"/>
              <a:ext cx="2854500" cy="642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r>
                <a:rPr b="1" i="0" lang="en-GB" sz="2000" u="none" cap="none" strike="noStrike">
                  <a:solidFill>
                    <a:schemeClr val="accent1"/>
                  </a:solidFill>
                  <a:latin typeface="Calibri"/>
                  <a:ea typeface="Calibri"/>
                  <a:cs typeface="Calibri"/>
                  <a:sym typeface="Calibri"/>
                </a:rPr>
                <a:t>Marketing &amp;</a:t>
              </a:r>
              <a:endParaRPr/>
            </a:p>
            <a:p>
              <a:pPr indent="0" lvl="0" marL="0" marR="0" rtl="0" algn="r">
                <a:lnSpc>
                  <a:spcPct val="100000"/>
                </a:lnSpc>
                <a:spcBef>
                  <a:spcPts val="0"/>
                </a:spcBef>
                <a:spcAft>
                  <a:spcPts val="0"/>
                </a:spcAft>
                <a:buClr>
                  <a:srgbClr val="000000"/>
                </a:buClr>
                <a:buSzPts val="2000"/>
                <a:buFont typeface="Arial"/>
                <a:buNone/>
              </a:pPr>
              <a:r>
                <a:rPr b="1" i="0" lang="en-GB" sz="2000" u="none" cap="none" strike="noStrike">
                  <a:solidFill>
                    <a:schemeClr val="accent1"/>
                  </a:solidFill>
                  <a:latin typeface="Calibri"/>
                  <a:ea typeface="Calibri"/>
                  <a:cs typeface="Calibri"/>
                  <a:sym typeface="Calibri"/>
                </a:rPr>
                <a:t>Advertising Expenses</a:t>
              </a:r>
              <a:endParaRPr b="1" i="0" sz="2000" u="none" cap="none" strike="noStrike">
                <a:solidFill>
                  <a:schemeClr val="accent1"/>
                </a:solidFill>
                <a:latin typeface="Calibri"/>
                <a:ea typeface="Calibri"/>
                <a:cs typeface="Calibri"/>
                <a:sym typeface="Calibri"/>
              </a:endParaRPr>
            </a:p>
          </p:txBody>
        </p:sp>
        <p:sp>
          <p:nvSpPr>
            <p:cNvPr id="308" name="Google Shape;308;p12"/>
            <p:cNvSpPr/>
            <p:nvPr/>
          </p:nvSpPr>
          <p:spPr>
            <a:xfrm>
              <a:off x="736198" y="2418098"/>
              <a:ext cx="2221945" cy="496267"/>
            </a:xfrm>
            <a:prstGeom prst="rect">
              <a:avLst/>
            </a:prstGeom>
            <a:noFill/>
            <a:ln>
              <a:noFill/>
            </a:ln>
          </p:spPr>
          <p:txBody>
            <a:bodyPr anchorCtr="0" anchor="t" bIns="45700" lIns="91425" spcFirstLastPara="1" rIns="91425" wrap="square" tIns="45700">
              <a:noAutofit/>
            </a:bodyPr>
            <a:lstStyle/>
            <a:p>
              <a:pPr indent="0" lvl="0" marL="0" marR="0" rtl="0" algn="r">
                <a:lnSpc>
                  <a:spcPct val="174944"/>
                </a:lnSpc>
                <a:spcBef>
                  <a:spcPts val="0"/>
                </a:spcBef>
                <a:spcAft>
                  <a:spcPts val="0"/>
                </a:spcAft>
                <a:buClr>
                  <a:srgbClr val="000000"/>
                </a:buClr>
                <a:buSzPts val="1800"/>
                <a:buFont typeface="Arial"/>
                <a:buNone/>
              </a:pPr>
              <a:r>
                <a:rPr b="0" i="0" lang="en-GB" sz="1800" u="none" cap="none" strike="noStrike">
                  <a:solidFill>
                    <a:schemeClr val="accent1"/>
                  </a:solidFill>
                  <a:latin typeface="Calibri"/>
                  <a:ea typeface="Calibri"/>
                  <a:cs typeface="Calibri"/>
                  <a:sym typeface="Calibri"/>
                </a:rPr>
                <a:t>@ £90 per unit</a:t>
              </a:r>
              <a:endParaRPr b="0" i="0" sz="1800" u="none" cap="none" strike="noStrike">
                <a:solidFill>
                  <a:schemeClr val="accent1"/>
                </a:solidFill>
                <a:latin typeface="Calibri"/>
                <a:ea typeface="Calibri"/>
                <a:cs typeface="Calibri"/>
                <a:sym typeface="Calibri"/>
              </a:endParaRPr>
            </a:p>
          </p:txBody>
        </p:sp>
        <p:sp>
          <p:nvSpPr>
            <p:cNvPr id="309" name="Google Shape;309;p12"/>
            <p:cNvSpPr/>
            <p:nvPr/>
          </p:nvSpPr>
          <p:spPr>
            <a:xfrm>
              <a:off x="3915885" y="3259278"/>
              <a:ext cx="467798" cy="58012"/>
            </a:xfrm>
            <a:prstGeom prst="rect">
              <a:avLst/>
            </a:prstGeom>
            <a:solidFill>
              <a:srgbClr val="30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a:off x="3415940" y="3033245"/>
              <a:ext cx="499943" cy="496267"/>
            </a:xfrm>
            <a:prstGeom prst="roundRect">
              <a:avLst>
                <a:gd fmla="val 11055" name="adj"/>
              </a:avLst>
            </a:prstGeom>
            <a:solidFill>
              <a:srgbClr val="283157"/>
            </a:solidFill>
            <a:ln cap="flat" cmpd="sng" w="9525">
              <a:solidFill>
                <a:srgbClr val="303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a:off x="3588700" y="3037761"/>
              <a:ext cx="182880" cy="429964"/>
            </a:xfrm>
            <a:prstGeom prst="rect">
              <a:avLst/>
            </a:prstGeom>
            <a:noFill/>
            <a:ln>
              <a:noFill/>
            </a:ln>
          </p:spPr>
          <p:txBody>
            <a:bodyPr anchorCtr="0" anchor="t" bIns="45700" lIns="91425" spcFirstLastPara="1" rIns="91425" wrap="square" tIns="45700">
              <a:noAutofit/>
            </a:bodyPr>
            <a:lstStyle/>
            <a:p>
              <a:pPr indent="0" lvl="0" marL="0" marR="0" rtl="0" algn="ctr">
                <a:lnSpc>
                  <a:spcPct val="130030"/>
                </a:lnSpc>
                <a:spcBef>
                  <a:spcPts val="0"/>
                </a:spcBef>
                <a:spcAft>
                  <a:spcPts val="0"/>
                </a:spcAft>
                <a:buClr>
                  <a:srgbClr val="000000"/>
                </a:buClr>
                <a:buSzPts val="2624"/>
                <a:buFont typeface="Arial"/>
                <a:buNone/>
              </a:pPr>
              <a:r>
                <a:rPr b="0" i="0" lang="en-GB" sz="2624" u="none" cap="none" strike="noStrike">
                  <a:solidFill>
                    <a:srgbClr val="FFFF00"/>
                  </a:solidFill>
                  <a:latin typeface="Fraunces"/>
                  <a:ea typeface="Fraunces"/>
                  <a:cs typeface="Fraunces"/>
                  <a:sym typeface="Fraunces"/>
                </a:rPr>
                <a:t>3</a:t>
              </a:r>
              <a:endParaRPr b="0" i="0" sz="2624" u="none" cap="none" strike="noStrike">
                <a:solidFill>
                  <a:srgbClr val="FFFF00"/>
                </a:solidFill>
                <a:latin typeface="Arial"/>
                <a:ea typeface="Arial"/>
                <a:cs typeface="Arial"/>
                <a:sym typeface="Arial"/>
              </a:endParaRPr>
            </a:p>
          </p:txBody>
        </p:sp>
        <p:sp>
          <p:nvSpPr>
            <p:cNvPr id="312" name="Google Shape;312;p12"/>
            <p:cNvSpPr/>
            <p:nvPr/>
          </p:nvSpPr>
          <p:spPr>
            <a:xfrm>
              <a:off x="4383683" y="2891307"/>
              <a:ext cx="2221944" cy="3583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accent1"/>
                  </a:solidFill>
                  <a:latin typeface="Calibri"/>
                  <a:ea typeface="Calibri"/>
                  <a:cs typeface="Calibri"/>
                  <a:sym typeface="Calibri"/>
                </a:rPr>
                <a:t>Distribution &amp; Logistics</a:t>
              </a:r>
              <a:endParaRPr b="1" i="0" sz="2000" u="none" cap="none" strike="noStrike">
                <a:solidFill>
                  <a:schemeClr val="accent1"/>
                </a:solidFill>
                <a:latin typeface="Calibri"/>
                <a:ea typeface="Calibri"/>
                <a:cs typeface="Calibri"/>
                <a:sym typeface="Calibri"/>
              </a:endParaRPr>
            </a:p>
          </p:txBody>
        </p:sp>
        <p:sp>
          <p:nvSpPr>
            <p:cNvPr id="313" name="Google Shape;313;p12"/>
            <p:cNvSpPr txBox="1"/>
            <p:nvPr/>
          </p:nvSpPr>
          <p:spPr>
            <a:xfrm>
              <a:off x="4327959" y="3540275"/>
              <a:ext cx="2333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chemeClr val="accent1"/>
                  </a:solidFill>
                  <a:latin typeface="Calibri"/>
                  <a:ea typeface="Calibri"/>
                  <a:cs typeface="Calibri"/>
                  <a:sym typeface="Calibri"/>
                </a:rPr>
                <a:t>@ £59 per unit</a:t>
              </a:r>
              <a:endParaRPr/>
            </a:p>
          </p:txBody>
        </p:sp>
        <p:sp>
          <p:nvSpPr>
            <p:cNvPr id="314" name="Google Shape;314;p12"/>
            <p:cNvSpPr txBox="1"/>
            <p:nvPr/>
          </p:nvSpPr>
          <p:spPr>
            <a:xfrm>
              <a:off x="4407016" y="1451186"/>
              <a:ext cx="1992214" cy="429348"/>
            </a:xfrm>
            <a:prstGeom prst="rect">
              <a:avLst/>
            </a:prstGeom>
            <a:noFill/>
            <a:ln>
              <a:noFill/>
            </a:ln>
          </p:spPr>
          <p:txBody>
            <a:bodyPr anchorCtr="0" anchor="t" bIns="45700" lIns="91425" spcFirstLastPara="1" rIns="91425" wrap="square" tIns="45700">
              <a:spAutoFit/>
            </a:bodyPr>
            <a:lstStyle/>
            <a:p>
              <a:pPr indent="0" lvl="0" marL="0" marR="0" rtl="0" algn="l">
                <a:lnSpc>
                  <a:spcPct val="157944"/>
                </a:lnSpc>
                <a:spcBef>
                  <a:spcPts val="0"/>
                </a:spcBef>
                <a:spcAft>
                  <a:spcPts val="0"/>
                </a:spcAft>
                <a:buClr>
                  <a:srgbClr val="000000"/>
                </a:buClr>
                <a:buSzPts val="1800"/>
                <a:buFont typeface="Arial"/>
                <a:buNone/>
              </a:pPr>
              <a:r>
                <a:rPr b="0" i="0" lang="en-GB" sz="1800" u="none" cap="none" strike="noStrike">
                  <a:solidFill>
                    <a:schemeClr val="accent1"/>
                  </a:solidFill>
                  <a:latin typeface="Calibri"/>
                  <a:ea typeface="Calibri"/>
                  <a:cs typeface="Calibri"/>
                  <a:sym typeface="Calibri"/>
                </a:rPr>
                <a:t>@ £250 per unit</a:t>
              </a:r>
              <a:endParaRPr b="0" i="0" sz="1800" u="none" cap="none" strike="noStrike">
                <a:solidFill>
                  <a:schemeClr val="accent1"/>
                </a:solidFill>
                <a:latin typeface="Calibri"/>
                <a:ea typeface="Calibri"/>
                <a:cs typeface="Calibri"/>
                <a:sym typeface="Calibri"/>
              </a:endParaRPr>
            </a:p>
          </p:txBody>
        </p:sp>
      </p:grpSp>
      <p:grpSp>
        <p:nvGrpSpPr>
          <p:cNvPr id="315" name="Google Shape;315;p12"/>
          <p:cNvGrpSpPr/>
          <p:nvPr/>
        </p:nvGrpSpPr>
        <p:grpSpPr>
          <a:xfrm>
            <a:off x="8000021" y="2412499"/>
            <a:ext cx="3640834" cy="2099930"/>
            <a:chOff x="7671747" y="2459172"/>
            <a:chExt cx="3640834" cy="2099930"/>
          </a:xfrm>
        </p:grpSpPr>
        <p:sp>
          <p:nvSpPr>
            <p:cNvPr id="316" name="Google Shape;316;p12"/>
            <p:cNvSpPr txBox="1"/>
            <p:nvPr/>
          </p:nvSpPr>
          <p:spPr>
            <a:xfrm>
              <a:off x="7671747" y="2459172"/>
              <a:ext cx="364083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400" u="none" cap="none" strike="noStrike">
                  <a:solidFill>
                    <a:srgbClr val="000000"/>
                  </a:solidFill>
                  <a:latin typeface="Arial"/>
                  <a:ea typeface="Arial"/>
                  <a:cs typeface="Arial"/>
                  <a:sym typeface="Arial"/>
                </a:rPr>
                <a:t>Target Revenue Stream</a:t>
              </a:r>
              <a:endParaRPr/>
            </a:p>
          </p:txBody>
        </p:sp>
        <p:sp>
          <p:nvSpPr>
            <p:cNvPr id="317" name="Google Shape;317;p12"/>
            <p:cNvSpPr/>
            <p:nvPr/>
          </p:nvSpPr>
          <p:spPr>
            <a:xfrm>
              <a:off x="7856236" y="2925882"/>
              <a:ext cx="1566800" cy="1633220"/>
            </a:xfrm>
            <a:prstGeom prst="roundRect">
              <a:avLst>
                <a:gd fmla="val 16667" name="adj"/>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3600" u="none" cap="none" strike="noStrike">
                  <a:solidFill>
                    <a:schemeClr val="accent4"/>
                  </a:solidFill>
                  <a:latin typeface="Arial"/>
                  <a:ea typeface="Arial"/>
                  <a:cs typeface="Arial"/>
                  <a:sym typeface="Arial"/>
                </a:rPr>
                <a:t>498</a:t>
              </a:r>
              <a:endParaRPr/>
            </a:p>
            <a:p>
              <a:pPr indent="0" lvl="0" marL="0" marR="0" rtl="0" algn="ctr">
                <a:lnSpc>
                  <a:spcPct val="100000"/>
                </a:lnSpc>
                <a:spcBef>
                  <a:spcPts val="0"/>
                </a:spcBef>
                <a:spcAft>
                  <a:spcPts val="0"/>
                </a:spcAft>
                <a:buNone/>
              </a:pPr>
              <a:r>
                <a:rPr b="1" i="0" lang="en-GB" sz="1400" u="none" cap="none" strike="noStrike">
                  <a:solidFill>
                    <a:schemeClr val="lt1"/>
                  </a:solidFill>
                  <a:latin typeface="Arial"/>
                  <a:ea typeface="Arial"/>
                  <a:cs typeface="Arial"/>
                  <a:sym typeface="Arial"/>
                </a:rPr>
                <a:t>one-time purchases </a:t>
              </a:r>
              <a:endParaRPr/>
            </a:p>
            <a:p>
              <a:pPr indent="0" lvl="0" marL="0" marR="0" rtl="0" algn="ctr">
                <a:lnSpc>
                  <a:spcPct val="100000"/>
                </a:lnSpc>
                <a:spcBef>
                  <a:spcPts val="0"/>
                </a:spcBef>
                <a:spcAft>
                  <a:spcPts val="0"/>
                </a:spcAft>
                <a:buNone/>
              </a:pPr>
              <a:r>
                <a:t/>
              </a:r>
              <a:endParaRPr b="1" i="0" sz="1400" u="none" cap="none" strike="noStrike">
                <a:solidFill>
                  <a:schemeClr val="accent4"/>
                </a:solidFill>
                <a:latin typeface="Arial"/>
                <a:ea typeface="Arial"/>
                <a:cs typeface="Arial"/>
                <a:sym typeface="Arial"/>
              </a:endParaRPr>
            </a:p>
          </p:txBody>
        </p:sp>
        <p:sp>
          <p:nvSpPr>
            <p:cNvPr id="318" name="Google Shape;318;p12"/>
            <p:cNvSpPr/>
            <p:nvPr/>
          </p:nvSpPr>
          <p:spPr>
            <a:xfrm>
              <a:off x="9667441" y="2914365"/>
              <a:ext cx="1566800" cy="1633220"/>
            </a:xfrm>
            <a:prstGeom prst="roundRect">
              <a:avLst>
                <a:gd fmla="val 16667" name="adj"/>
              </a:avLst>
            </a:prstGeom>
            <a:solidFill>
              <a:srgbClr val="00B05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3600" u="none" cap="none" strike="noStrike">
                  <a:solidFill>
                    <a:schemeClr val="accent4"/>
                  </a:solidFill>
                  <a:latin typeface="Arial"/>
                  <a:ea typeface="Arial"/>
                  <a:cs typeface="Arial"/>
                  <a:sym typeface="Arial"/>
                </a:rPr>
                <a:t>527</a:t>
              </a:r>
              <a:endParaRPr b="1" i="0" sz="1200" u="none" cap="none" strike="noStrike">
                <a:solidFill>
                  <a:schemeClr val="accent4"/>
                </a:solidFill>
                <a:latin typeface="Arial"/>
                <a:ea typeface="Arial"/>
                <a:cs typeface="Arial"/>
                <a:sym typeface="Arial"/>
              </a:endParaRPr>
            </a:p>
            <a:p>
              <a:pPr indent="0" lvl="0" marL="0" marR="0" rtl="0" algn="ctr">
                <a:lnSpc>
                  <a:spcPct val="100000"/>
                </a:lnSpc>
                <a:spcBef>
                  <a:spcPts val="0"/>
                </a:spcBef>
                <a:spcAft>
                  <a:spcPts val="0"/>
                </a:spcAft>
                <a:buNone/>
              </a:pPr>
              <a:r>
                <a:rPr b="1" i="0" lang="en-GB" sz="1400" u="none" cap="none" strike="noStrike">
                  <a:solidFill>
                    <a:schemeClr val="lt1"/>
                  </a:solidFill>
                  <a:latin typeface="Arial"/>
                  <a:ea typeface="Arial"/>
                  <a:cs typeface="Arial"/>
                  <a:sym typeface="Arial"/>
                </a:rPr>
                <a:t>monthly subscription model for 1st Year</a:t>
              </a:r>
              <a:endParaRPr b="1" i="0" sz="1400" u="none" cap="none" strike="noStrike">
                <a:solidFill>
                  <a:schemeClr val="lt1"/>
                </a:solidFill>
                <a:latin typeface="Arial"/>
                <a:ea typeface="Arial"/>
                <a:cs typeface="Arial"/>
                <a:sym typeface="Arial"/>
              </a:endParaRPr>
            </a:p>
          </p:txBody>
        </p:sp>
      </p:grpSp>
      <p:sp>
        <p:nvSpPr>
          <p:cNvPr id="319" name="Google Shape;319;p12"/>
          <p:cNvSpPr txBox="1"/>
          <p:nvPr/>
        </p:nvSpPr>
        <p:spPr>
          <a:xfrm>
            <a:off x="8009910" y="615790"/>
            <a:ext cx="3640834"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400" u="none" cap="none" strike="noStrike">
                <a:solidFill>
                  <a:srgbClr val="000000"/>
                </a:solidFill>
                <a:latin typeface="Arial"/>
                <a:ea typeface="Arial"/>
                <a:cs typeface="Arial"/>
                <a:sym typeface="Arial"/>
              </a:rPr>
              <a:t>Pricing Strategy</a:t>
            </a:r>
            <a:endParaRPr/>
          </a:p>
          <a:p>
            <a:pPr indent="0" lvl="0" marL="0" marR="0" rtl="0" algn="ctr">
              <a:lnSpc>
                <a:spcPct val="100000"/>
              </a:lnSpc>
              <a:spcBef>
                <a:spcPts val="0"/>
              </a:spcBef>
              <a:spcAft>
                <a:spcPts val="0"/>
              </a:spcAft>
              <a:buNone/>
            </a:pPr>
            <a:r>
              <a:t/>
            </a:r>
            <a:endParaRPr b="1" i="0" sz="2400" u="none" cap="none" strike="noStrike">
              <a:solidFill>
                <a:srgbClr val="000000"/>
              </a:solidFill>
              <a:latin typeface="Arial"/>
              <a:ea typeface="Arial"/>
              <a:cs typeface="Arial"/>
              <a:sym typeface="Arial"/>
            </a:endParaRPr>
          </a:p>
        </p:txBody>
      </p:sp>
      <p:sp>
        <p:nvSpPr>
          <p:cNvPr id="320" name="Google Shape;320;p12"/>
          <p:cNvSpPr/>
          <p:nvPr/>
        </p:nvSpPr>
        <p:spPr>
          <a:xfrm>
            <a:off x="8179222" y="1108198"/>
            <a:ext cx="1566800" cy="1126205"/>
          </a:xfrm>
          <a:prstGeom prst="roundRect">
            <a:avLst>
              <a:gd fmla="val 16667" name="adj"/>
            </a:avLst>
          </a:prstGeom>
          <a:solidFill>
            <a:srgbClr val="FFC00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3600" u="none" cap="none" strike="noStrike">
                <a:solidFill>
                  <a:srgbClr val="FF0000"/>
                </a:solidFill>
                <a:latin typeface="Arial"/>
                <a:ea typeface="Arial"/>
                <a:cs typeface="Arial"/>
                <a:sym typeface="Arial"/>
              </a:rPr>
              <a:t>£</a:t>
            </a:r>
            <a:r>
              <a:rPr b="1" lang="en-GB" sz="3600">
                <a:solidFill>
                  <a:srgbClr val="FF0000"/>
                </a:solidFill>
              </a:rPr>
              <a:t>56</a:t>
            </a:r>
            <a:r>
              <a:rPr b="1" i="0" lang="en-GB" sz="3600" u="none" cap="none" strike="noStrike">
                <a:solidFill>
                  <a:srgbClr val="FF0000"/>
                </a:solidFill>
                <a:latin typeface="Arial"/>
                <a:ea typeface="Arial"/>
                <a:cs typeface="Arial"/>
                <a:sym typeface="Arial"/>
              </a:rPr>
              <a:t>0</a:t>
            </a:r>
            <a:endParaRPr b="1" i="0" sz="4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None/>
            </a:pPr>
            <a:r>
              <a:rPr b="0" i="0" lang="en-GB" sz="1400" u="none" cap="none" strike="noStrike">
                <a:solidFill>
                  <a:schemeClr val="dk1"/>
                </a:solidFill>
                <a:latin typeface="Arial"/>
                <a:ea typeface="Arial"/>
                <a:cs typeface="Arial"/>
                <a:sym typeface="Arial"/>
              </a:rPr>
              <a:t>one-time purchases </a:t>
            </a:r>
            <a:endParaRPr/>
          </a:p>
        </p:txBody>
      </p:sp>
      <p:sp>
        <p:nvSpPr>
          <p:cNvPr id="321" name="Google Shape;321;p12"/>
          <p:cNvSpPr/>
          <p:nvPr/>
        </p:nvSpPr>
        <p:spPr>
          <a:xfrm>
            <a:off x="9990427" y="1096682"/>
            <a:ext cx="1566800" cy="1102935"/>
          </a:xfrm>
          <a:prstGeom prst="roundRect">
            <a:avLst>
              <a:gd fmla="val 16667" name="adj"/>
            </a:avLst>
          </a:prstGeom>
          <a:solidFill>
            <a:srgbClr val="FFC000"/>
          </a:solidFill>
          <a:ln cap="flat" cmpd="sng" w="25400">
            <a:solidFill>
              <a:srgbClr val="002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3600" u="none" cap="none" strike="noStrike">
                <a:solidFill>
                  <a:srgbClr val="FF0000"/>
                </a:solidFill>
                <a:latin typeface="Arial"/>
                <a:ea typeface="Arial"/>
                <a:cs typeface="Arial"/>
                <a:sym typeface="Arial"/>
              </a:rPr>
              <a:t>£50</a:t>
            </a:r>
            <a:endParaRPr/>
          </a:p>
          <a:p>
            <a:pPr indent="0" lvl="0" marL="0" marR="0" rtl="0" algn="ctr">
              <a:lnSpc>
                <a:spcPct val="100000"/>
              </a:lnSpc>
              <a:spcBef>
                <a:spcPts val="0"/>
              </a:spcBef>
              <a:spcAft>
                <a:spcPts val="0"/>
              </a:spcAft>
              <a:buNone/>
            </a:pPr>
            <a:r>
              <a:rPr b="0" i="0" lang="en-GB" sz="1400" u="none" cap="none" strike="noStrike">
                <a:solidFill>
                  <a:schemeClr val="dk1"/>
                </a:solidFill>
                <a:latin typeface="Arial"/>
                <a:ea typeface="Arial"/>
                <a:cs typeface="Arial"/>
                <a:sym typeface="Arial"/>
              </a:rPr>
              <a:t>monthly subscription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6"/>
          <p:cNvSpPr txBox="1"/>
          <p:nvPr>
            <p:ph type="title"/>
          </p:nvPr>
        </p:nvSpPr>
        <p:spPr>
          <a:xfrm>
            <a:off x="1504821" y="190501"/>
            <a:ext cx="10077579" cy="5397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solidFill>
                  <a:srgbClr val="1684AD"/>
                </a:solidFill>
              </a:rPr>
              <a:t>Expertise</a:t>
            </a:r>
            <a:endParaRPr>
              <a:solidFill>
                <a:srgbClr val="1684AD"/>
              </a:solidFill>
            </a:endParaRPr>
          </a:p>
        </p:txBody>
      </p:sp>
      <p:pic>
        <p:nvPicPr>
          <p:cNvPr descr="A blue rectangle with white text&#10;&#10;Description automatically generated" id="327" name="Google Shape;327;p16"/>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pic>
        <p:nvPicPr>
          <p:cNvPr descr="preencoded.png" id="328" name="Google Shape;328;p16"/>
          <p:cNvPicPr preferRelativeResize="0"/>
          <p:nvPr/>
        </p:nvPicPr>
        <p:blipFill rotWithShape="1">
          <a:blip r:embed="rId4">
            <a:alphaModFix/>
          </a:blip>
          <a:srcRect b="0" l="0" r="0" t="0"/>
          <a:stretch/>
        </p:blipFill>
        <p:spPr>
          <a:xfrm>
            <a:off x="3109976" y="1775519"/>
            <a:ext cx="2237847" cy="2221393"/>
          </a:xfrm>
          <a:prstGeom prst="rect">
            <a:avLst/>
          </a:prstGeom>
          <a:noFill/>
          <a:ln>
            <a:noFill/>
          </a:ln>
        </p:spPr>
      </p:pic>
      <p:sp>
        <p:nvSpPr>
          <p:cNvPr id="329" name="Google Shape;329;p16"/>
          <p:cNvSpPr/>
          <p:nvPr/>
        </p:nvSpPr>
        <p:spPr>
          <a:xfrm>
            <a:off x="865325" y="3965575"/>
            <a:ext cx="4482600" cy="539700"/>
          </a:xfrm>
          <a:prstGeom prst="rect">
            <a:avLst/>
          </a:prstGeom>
          <a:noFill/>
          <a:ln>
            <a:noFill/>
          </a:ln>
        </p:spPr>
        <p:txBody>
          <a:bodyPr anchorCtr="0" anchor="t" bIns="45700" lIns="91425" spcFirstLastPara="1" rIns="91425" wrap="square" tIns="45700">
            <a:noAutofit/>
          </a:bodyPr>
          <a:lstStyle/>
          <a:p>
            <a:pPr indent="0" lvl="0" marL="0" marR="0" rtl="0" algn="r">
              <a:lnSpc>
                <a:spcPct val="129994"/>
              </a:lnSpc>
              <a:spcBef>
                <a:spcPts val="0"/>
              </a:spcBef>
              <a:spcAft>
                <a:spcPts val="0"/>
              </a:spcAft>
              <a:buClr>
                <a:srgbClr val="0E457B"/>
              </a:buClr>
              <a:buSzPts val="2187"/>
              <a:buFont typeface="Fraunces"/>
              <a:buNone/>
            </a:pPr>
            <a:r>
              <a:rPr lang="en-GB" sz="2000">
                <a:solidFill>
                  <a:srgbClr val="0E457B"/>
                </a:solidFill>
                <a:latin typeface="Calibri"/>
                <a:ea typeface="Calibri"/>
                <a:cs typeface="Calibri"/>
                <a:sym typeface="Calibri"/>
              </a:rPr>
              <a:t>Product Design &amp; </a:t>
            </a:r>
            <a:r>
              <a:rPr b="0" i="0" lang="en-GB" sz="2000" u="none" cap="none" strike="noStrike">
                <a:solidFill>
                  <a:srgbClr val="0E457B"/>
                </a:solidFill>
                <a:latin typeface="Calibri"/>
                <a:ea typeface="Calibri"/>
                <a:cs typeface="Calibri"/>
                <a:sym typeface="Calibri"/>
              </a:rPr>
              <a:t>Engineering</a:t>
            </a:r>
            <a:endParaRPr b="0" i="0" sz="2000" u="none" cap="none" strike="noStrike">
              <a:solidFill>
                <a:srgbClr val="0E457B"/>
              </a:solidFill>
              <a:latin typeface="Calibri"/>
              <a:ea typeface="Calibri"/>
              <a:cs typeface="Calibri"/>
              <a:sym typeface="Calibri"/>
            </a:endParaRPr>
          </a:p>
        </p:txBody>
      </p:sp>
      <p:sp>
        <p:nvSpPr>
          <p:cNvPr id="330" name="Google Shape;330;p16"/>
          <p:cNvSpPr/>
          <p:nvPr/>
        </p:nvSpPr>
        <p:spPr>
          <a:xfrm>
            <a:off x="945198" y="4552600"/>
            <a:ext cx="5030400" cy="922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E457B"/>
              </a:buClr>
              <a:buSzPts val="1750"/>
              <a:buFont typeface="Epilogue"/>
              <a:buNone/>
            </a:pPr>
            <a:r>
              <a:rPr i="0" lang="en-GB" sz="1700" u="none" cap="none" strike="noStrike">
                <a:solidFill>
                  <a:srgbClr val="0E457B"/>
                </a:solidFill>
                <a:latin typeface="Calibri"/>
                <a:ea typeface="Calibri"/>
                <a:cs typeface="Calibri"/>
                <a:sym typeface="Calibri"/>
              </a:rPr>
              <a:t>Our team has decades of experience in designing and developing battery packs and charging systems comprises of Eletr</a:t>
            </a:r>
            <a:r>
              <a:rPr lang="en-GB" sz="1700">
                <a:solidFill>
                  <a:srgbClr val="0E457B"/>
                </a:solidFill>
                <a:latin typeface="Calibri"/>
                <a:ea typeface="Calibri"/>
                <a:cs typeface="Calibri"/>
                <a:sym typeface="Calibri"/>
              </a:rPr>
              <a:t>ical Engineer, Mechanical Engineer, Software &amp; Quality Engineers</a:t>
            </a:r>
            <a:r>
              <a:rPr i="0" lang="en-GB" sz="1700" u="none" cap="none" strike="noStrike">
                <a:solidFill>
                  <a:srgbClr val="0E457B"/>
                </a:solidFill>
                <a:latin typeface="Calibri"/>
                <a:ea typeface="Calibri"/>
                <a:cs typeface="Calibri"/>
                <a:sym typeface="Calibri"/>
              </a:rPr>
              <a:t>.</a:t>
            </a:r>
            <a:endParaRPr sz="2000">
              <a:solidFill>
                <a:srgbClr val="0E457B"/>
              </a:solidFill>
              <a:latin typeface="Calibri"/>
              <a:ea typeface="Calibri"/>
              <a:cs typeface="Calibri"/>
              <a:sym typeface="Calibri"/>
            </a:endParaRPr>
          </a:p>
        </p:txBody>
      </p:sp>
      <p:pic>
        <p:nvPicPr>
          <p:cNvPr descr="preencoded.png" id="331" name="Google Shape;331;p16"/>
          <p:cNvPicPr preferRelativeResize="0"/>
          <p:nvPr/>
        </p:nvPicPr>
        <p:blipFill rotWithShape="1">
          <a:blip r:embed="rId5">
            <a:alphaModFix/>
          </a:blip>
          <a:srcRect b="0" l="0" r="0" t="0"/>
          <a:stretch/>
        </p:blipFill>
        <p:spPr>
          <a:xfrm>
            <a:off x="6457380" y="1775519"/>
            <a:ext cx="2237847" cy="2221393"/>
          </a:xfrm>
          <a:prstGeom prst="rect">
            <a:avLst/>
          </a:prstGeom>
          <a:noFill/>
          <a:ln>
            <a:noFill/>
          </a:ln>
        </p:spPr>
      </p:pic>
      <p:sp>
        <p:nvSpPr>
          <p:cNvPr id="332" name="Google Shape;332;p16"/>
          <p:cNvSpPr/>
          <p:nvPr/>
        </p:nvSpPr>
        <p:spPr>
          <a:xfrm>
            <a:off x="6383917" y="3965583"/>
            <a:ext cx="2519100" cy="539700"/>
          </a:xfrm>
          <a:prstGeom prst="rect">
            <a:avLst/>
          </a:prstGeom>
          <a:noFill/>
          <a:ln>
            <a:noFill/>
          </a:ln>
        </p:spPr>
        <p:txBody>
          <a:bodyPr anchorCtr="0" anchor="t" bIns="45700" lIns="91425" spcFirstLastPara="1" rIns="91425" wrap="square" tIns="45700">
            <a:noAutofit/>
          </a:bodyPr>
          <a:lstStyle/>
          <a:p>
            <a:pPr indent="0" lvl="0" marL="0" marR="0" rtl="0" algn="ctr">
              <a:lnSpc>
                <a:spcPct val="129994"/>
              </a:lnSpc>
              <a:spcBef>
                <a:spcPts val="0"/>
              </a:spcBef>
              <a:spcAft>
                <a:spcPts val="0"/>
              </a:spcAft>
              <a:buClr>
                <a:srgbClr val="0E457B"/>
              </a:buClr>
              <a:buSzPts val="2187"/>
              <a:buFont typeface="Fraunces"/>
              <a:buNone/>
            </a:pPr>
            <a:r>
              <a:rPr b="0" i="0" lang="en-GB" sz="2000" u="none" cap="none" strike="noStrike">
                <a:solidFill>
                  <a:srgbClr val="0E457B"/>
                </a:solidFill>
                <a:latin typeface="Calibri"/>
                <a:ea typeface="Calibri"/>
                <a:cs typeface="Calibri"/>
                <a:sym typeface="Calibri"/>
              </a:rPr>
              <a:t>Marketing &amp; Sales</a:t>
            </a:r>
            <a:endParaRPr b="0" i="0" sz="2000" u="none" cap="none" strike="noStrike">
              <a:solidFill>
                <a:srgbClr val="0E457B"/>
              </a:solidFill>
              <a:latin typeface="Calibri"/>
              <a:ea typeface="Calibri"/>
              <a:cs typeface="Calibri"/>
              <a:sym typeface="Calibri"/>
            </a:endParaRPr>
          </a:p>
        </p:txBody>
      </p:sp>
      <p:sp>
        <p:nvSpPr>
          <p:cNvPr id="333" name="Google Shape;333;p16"/>
          <p:cNvSpPr/>
          <p:nvPr/>
        </p:nvSpPr>
        <p:spPr>
          <a:xfrm>
            <a:off x="6146425" y="4552600"/>
            <a:ext cx="5322000" cy="922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E457B"/>
              </a:buClr>
              <a:buSzPts val="1750"/>
              <a:buFont typeface="Epilogue"/>
              <a:buNone/>
            </a:pPr>
            <a:r>
              <a:rPr b="0" i="0" lang="en-GB" sz="1700" u="none" cap="none" strike="noStrike">
                <a:solidFill>
                  <a:srgbClr val="0E457B"/>
                </a:solidFill>
                <a:latin typeface="Calibri"/>
                <a:ea typeface="Calibri"/>
                <a:cs typeface="Calibri"/>
                <a:sym typeface="Calibri"/>
              </a:rPr>
              <a:t>Our marketing team has a proven track record of </a:t>
            </a:r>
            <a:r>
              <a:rPr lang="en-GB" sz="1700">
                <a:solidFill>
                  <a:srgbClr val="0E457B"/>
                </a:solidFill>
                <a:latin typeface="Calibri"/>
                <a:ea typeface="Calibri"/>
                <a:cs typeface="Calibri"/>
                <a:sym typeface="Calibri"/>
              </a:rPr>
              <a:t>designing</a:t>
            </a:r>
            <a:r>
              <a:rPr b="0" i="0" lang="en-GB" sz="1700" u="none" cap="none" strike="noStrike">
                <a:solidFill>
                  <a:srgbClr val="0E457B"/>
                </a:solidFill>
                <a:latin typeface="Calibri"/>
                <a:ea typeface="Calibri"/>
                <a:cs typeface="Calibri"/>
                <a:sym typeface="Calibri"/>
              </a:rPr>
              <a:t> successful campaigns for tech startups.</a:t>
            </a:r>
            <a:endParaRPr b="0" i="0" sz="1700" u="none" cap="none" strike="noStrike">
              <a:solidFill>
                <a:srgbClr val="0E457B"/>
              </a:solidFill>
              <a:latin typeface="Calibri"/>
              <a:ea typeface="Calibri"/>
              <a:cs typeface="Calibri"/>
              <a:sym typeface="Calibri"/>
            </a:endParaRPr>
          </a:p>
        </p:txBody>
      </p:sp>
      <p:sp>
        <p:nvSpPr>
          <p:cNvPr id="334" name="Google Shape;334;p16"/>
          <p:cNvSpPr/>
          <p:nvPr/>
        </p:nvSpPr>
        <p:spPr>
          <a:xfrm>
            <a:off x="1057200" y="5878300"/>
            <a:ext cx="10077600" cy="6681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accent1"/>
                </a:solidFill>
                <a:latin typeface="Calibri"/>
                <a:ea typeface="Calibri"/>
                <a:cs typeface="Calibri"/>
                <a:sym typeface="Calibri"/>
              </a:rPr>
              <a:t>7 executive leadership in various expertise functions in HR, finance, customer support, etc. Key is having electrical, mechanical and software engineering experience specific to EV batteries.</a:t>
            </a:r>
            <a:endParaRPr sz="1700">
              <a:solidFill>
                <a:schemeClr val="accent1"/>
              </a:solidFill>
              <a:latin typeface="Calibri"/>
              <a:ea typeface="Calibri"/>
              <a:cs typeface="Calibri"/>
              <a:sym typeface="Calibri"/>
            </a:endParaRPr>
          </a:p>
          <a:p>
            <a:pPr indent="0" lvl="0" marL="0" marR="0" rtl="0" algn="ctr">
              <a:lnSpc>
                <a:spcPct val="100000"/>
              </a:lnSpc>
              <a:spcBef>
                <a:spcPts val="0"/>
              </a:spcBef>
              <a:spcAft>
                <a:spcPts val="0"/>
              </a:spcAft>
              <a:buClr>
                <a:srgbClr val="0E457B"/>
              </a:buClr>
              <a:buSzPts val="1750"/>
              <a:buFont typeface="Epilogue"/>
              <a:buNone/>
            </a:pPr>
            <a:r>
              <a:t/>
            </a:r>
            <a:endParaRPr sz="1700">
              <a:solidFill>
                <a:srgbClr val="0E457B"/>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5bae8e59f1_0_0"/>
          <p:cNvSpPr txBox="1"/>
          <p:nvPr>
            <p:ph type="title"/>
          </p:nvPr>
        </p:nvSpPr>
        <p:spPr>
          <a:xfrm>
            <a:off x="1504821" y="107373"/>
            <a:ext cx="9855300" cy="803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solidFill>
                  <a:srgbClr val="1684AD"/>
                </a:solidFill>
              </a:rPr>
              <a:t>Lean Canvas </a:t>
            </a:r>
            <a:endParaRPr>
              <a:solidFill>
                <a:srgbClr val="1684AD"/>
              </a:solidFill>
            </a:endParaRPr>
          </a:p>
        </p:txBody>
      </p:sp>
      <p:pic>
        <p:nvPicPr>
          <p:cNvPr descr="A blue rectangle with white text&#10;&#10;Description automatically generated" id="340" name="Google Shape;340;g25bae8e59f1_0_0"/>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pic>
        <p:nvPicPr>
          <p:cNvPr id="341" name="Google Shape;341;g25bae8e59f1_0_0"/>
          <p:cNvPicPr preferRelativeResize="0"/>
          <p:nvPr/>
        </p:nvPicPr>
        <p:blipFill>
          <a:blip r:embed="rId4">
            <a:alphaModFix/>
          </a:blip>
          <a:stretch>
            <a:fillRect/>
          </a:stretch>
        </p:blipFill>
        <p:spPr>
          <a:xfrm>
            <a:off x="103900" y="95250"/>
            <a:ext cx="11925299" cy="6639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preencoded.png" id="94" name="Google Shape;94;p2"/>
          <p:cNvPicPr preferRelativeResize="0"/>
          <p:nvPr/>
        </p:nvPicPr>
        <p:blipFill rotWithShape="1">
          <a:blip r:embed="rId3">
            <a:alphaModFix/>
          </a:blip>
          <a:srcRect b="0" l="0" r="0" t="0"/>
          <a:stretch/>
        </p:blipFill>
        <p:spPr>
          <a:xfrm>
            <a:off x="9144000" y="0"/>
            <a:ext cx="4605867" cy="6858000"/>
          </a:xfrm>
          <a:prstGeom prst="rect">
            <a:avLst/>
          </a:prstGeom>
          <a:noFill/>
          <a:ln>
            <a:noFill/>
          </a:ln>
        </p:spPr>
      </p:pic>
      <p:grpSp>
        <p:nvGrpSpPr>
          <p:cNvPr id="95" name="Google Shape;95;p2"/>
          <p:cNvGrpSpPr/>
          <p:nvPr/>
        </p:nvGrpSpPr>
        <p:grpSpPr>
          <a:xfrm>
            <a:off x="839591" y="791695"/>
            <a:ext cx="8675716" cy="5059733"/>
            <a:chOff x="839591" y="791695"/>
            <a:chExt cx="8675716" cy="5059733"/>
          </a:xfrm>
        </p:grpSpPr>
        <p:sp>
          <p:nvSpPr>
            <p:cNvPr id="96" name="Google Shape;96;p2"/>
            <p:cNvSpPr txBox="1"/>
            <p:nvPr/>
          </p:nvSpPr>
          <p:spPr>
            <a:xfrm>
              <a:off x="1291421" y="1548324"/>
              <a:ext cx="5203767"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Calibri"/>
                  <a:ea typeface="Calibri"/>
                  <a:cs typeface="Calibri"/>
                  <a:sym typeface="Calibri"/>
                </a:rPr>
                <a:t>02 </a:t>
              </a:r>
              <a:r>
                <a:rPr b="1" i="0" lang="en-GB" sz="3600" u="none" cap="none" strike="noStrike">
                  <a:solidFill>
                    <a:schemeClr val="accent1"/>
                  </a:solidFill>
                  <a:latin typeface="Calibri"/>
                  <a:ea typeface="Calibri"/>
                  <a:cs typeface="Calibri"/>
                  <a:sym typeface="Calibri"/>
                </a:rPr>
                <a:t>Product Proposition</a:t>
              </a:r>
              <a:endParaRPr b="0" i="0" sz="1100" u="none" cap="none" strike="noStrike">
                <a:solidFill>
                  <a:srgbClr val="000000"/>
                </a:solidFill>
                <a:latin typeface="Arial"/>
                <a:ea typeface="Arial"/>
                <a:cs typeface="Arial"/>
                <a:sym typeface="Arial"/>
              </a:endParaRPr>
            </a:p>
          </p:txBody>
        </p:sp>
        <p:sp>
          <p:nvSpPr>
            <p:cNvPr id="97" name="Google Shape;97;p2"/>
            <p:cNvSpPr txBox="1"/>
            <p:nvPr/>
          </p:nvSpPr>
          <p:spPr>
            <a:xfrm>
              <a:off x="839591" y="2266945"/>
              <a:ext cx="8675716"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Calibri"/>
                  <a:ea typeface="Calibri"/>
                  <a:cs typeface="Calibri"/>
                  <a:sym typeface="Calibri"/>
                </a:rPr>
                <a:t>03 </a:t>
              </a:r>
              <a:r>
                <a:rPr b="1" i="0" lang="en-GB" sz="3600" u="none" cap="none" strike="noStrike">
                  <a:solidFill>
                    <a:schemeClr val="accent1"/>
                  </a:solidFill>
                  <a:latin typeface="Calibri"/>
                  <a:ea typeface="Calibri"/>
                  <a:cs typeface="Calibri"/>
                  <a:sym typeface="Calibri"/>
                </a:rPr>
                <a:t>Market Outlook</a:t>
              </a:r>
              <a:endParaRPr b="0" i="0" sz="1100" u="none" cap="none" strike="noStrike">
                <a:solidFill>
                  <a:srgbClr val="000000"/>
                </a:solidFill>
                <a:latin typeface="Arial"/>
                <a:ea typeface="Arial"/>
                <a:cs typeface="Arial"/>
                <a:sym typeface="Arial"/>
              </a:endParaRPr>
            </a:p>
          </p:txBody>
        </p:sp>
        <p:sp>
          <p:nvSpPr>
            <p:cNvPr id="98" name="Google Shape;98;p2"/>
            <p:cNvSpPr txBox="1"/>
            <p:nvPr/>
          </p:nvSpPr>
          <p:spPr>
            <a:xfrm>
              <a:off x="1291421" y="2980890"/>
              <a:ext cx="5902035"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Calibri"/>
                  <a:ea typeface="Calibri"/>
                  <a:cs typeface="Calibri"/>
                  <a:sym typeface="Calibri"/>
                </a:rPr>
                <a:t>04 </a:t>
              </a:r>
              <a:r>
                <a:rPr b="1" i="0" lang="en-GB" sz="3600" u="none" cap="none" strike="noStrike">
                  <a:solidFill>
                    <a:schemeClr val="accent1"/>
                  </a:solidFill>
                  <a:latin typeface="Calibri"/>
                  <a:ea typeface="Calibri"/>
                  <a:cs typeface="Calibri"/>
                  <a:sym typeface="Calibri"/>
                </a:rPr>
                <a:t>Target Consumer</a:t>
              </a:r>
              <a:r>
                <a:rPr b="0" i="0" lang="en-GB" sz="3600" u="none" cap="none" strike="noStrike">
                  <a:solidFill>
                    <a:schemeClr val="dk1"/>
                  </a:solidFill>
                  <a:latin typeface="Calibri"/>
                  <a:ea typeface="Calibri"/>
                  <a:cs typeface="Calibri"/>
                  <a:sym typeface="Calibri"/>
                </a:rPr>
                <a:t> </a:t>
              </a:r>
              <a:r>
                <a:rPr b="1" i="0" lang="en-GB" sz="3600" u="none" cap="none" strike="noStrike">
                  <a:solidFill>
                    <a:schemeClr val="accent1"/>
                  </a:solidFill>
                  <a:latin typeface="Calibri"/>
                  <a:ea typeface="Calibri"/>
                  <a:cs typeface="Calibri"/>
                  <a:sym typeface="Calibri"/>
                </a:rPr>
                <a:t>Analysis</a:t>
              </a:r>
              <a:endParaRPr b="0" i="0" sz="1100" u="none" cap="none" strike="noStrike">
                <a:solidFill>
                  <a:srgbClr val="000000"/>
                </a:solidFill>
                <a:latin typeface="Arial"/>
                <a:ea typeface="Arial"/>
                <a:cs typeface="Arial"/>
                <a:sym typeface="Arial"/>
              </a:endParaRPr>
            </a:p>
          </p:txBody>
        </p:sp>
        <p:sp>
          <p:nvSpPr>
            <p:cNvPr id="99" name="Google Shape;99;p2"/>
            <p:cNvSpPr txBox="1"/>
            <p:nvPr/>
          </p:nvSpPr>
          <p:spPr>
            <a:xfrm>
              <a:off x="842361" y="3750331"/>
              <a:ext cx="8115901"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Calibri"/>
                  <a:ea typeface="Calibri"/>
                  <a:cs typeface="Calibri"/>
                  <a:sym typeface="Calibri"/>
                </a:rPr>
                <a:t>05 </a:t>
              </a:r>
              <a:r>
                <a:rPr b="1" i="0" lang="en-GB" sz="3600" u="none" cap="none" strike="noStrike">
                  <a:solidFill>
                    <a:schemeClr val="accent1"/>
                  </a:solidFill>
                  <a:latin typeface="Calibri"/>
                  <a:ea typeface="Calibri"/>
                  <a:cs typeface="Calibri"/>
                  <a:sym typeface="Calibri"/>
                </a:rPr>
                <a:t>Mkt Strategy &amp; Financial Projection</a:t>
              </a:r>
              <a:endParaRPr b="0" i="0" sz="1100" u="none" cap="none" strike="noStrike">
                <a:solidFill>
                  <a:srgbClr val="000000"/>
                </a:solidFill>
                <a:latin typeface="Arial"/>
                <a:ea typeface="Arial"/>
                <a:cs typeface="Arial"/>
                <a:sym typeface="Arial"/>
              </a:endParaRPr>
            </a:p>
          </p:txBody>
        </p:sp>
        <p:sp>
          <p:nvSpPr>
            <p:cNvPr id="100" name="Google Shape;100;p2"/>
            <p:cNvSpPr txBox="1"/>
            <p:nvPr/>
          </p:nvSpPr>
          <p:spPr>
            <a:xfrm>
              <a:off x="1291422" y="4478561"/>
              <a:ext cx="6952466"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Calibri"/>
                  <a:ea typeface="Calibri"/>
                  <a:cs typeface="Calibri"/>
                  <a:sym typeface="Calibri"/>
                </a:rPr>
                <a:t>06 </a:t>
              </a:r>
              <a:r>
                <a:rPr b="1" i="0" lang="en-GB" sz="3600" u="none" cap="none" strike="noStrike">
                  <a:solidFill>
                    <a:schemeClr val="accent1"/>
                  </a:solidFill>
                  <a:latin typeface="Calibri"/>
                  <a:ea typeface="Calibri"/>
                  <a:cs typeface="Calibri"/>
                  <a:sym typeface="Calibri"/>
                </a:rPr>
                <a:t>Summary &amp; Conclusion</a:t>
              </a:r>
              <a:endParaRPr b="0" i="0" sz="1100" u="none" cap="none" strike="noStrike">
                <a:solidFill>
                  <a:srgbClr val="000000"/>
                </a:solidFill>
                <a:latin typeface="Arial"/>
                <a:ea typeface="Arial"/>
                <a:cs typeface="Arial"/>
                <a:sym typeface="Arial"/>
              </a:endParaRPr>
            </a:p>
          </p:txBody>
        </p:sp>
        <p:sp>
          <p:nvSpPr>
            <p:cNvPr id="101" name="Google Shape;101;p2"/>
            <p:cNvSpPr txBox="1"/>
            <p:nvPr/>
          </p:nvSpPr>
          <p:spPr>
            <a:xfrm>
              <a:off x="839591" y="5205138"/>
              <a:ext cx="3108960"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Calibri"/>
                  <a:ea typeface="Calibri"/>
                  <a:cs typeface="Calibri"/>
                  <a:sym typeface="Calibri"/>
                </a:rPr>
                <a:t>07 </a:t>
              </a:r>
              <a:r>
                <a:rPr b="1" i="0" lang="en-GB" sz="3600" u="none" cap="none" strike="noStrike">
                  <a:solidFill>
                    <a:schemeClr val="accent1"/>
                  </a:solidFill>
                  <a:latin typeface="Calibri"/>
                  <a:ea typeface="Calibri"/>
                  <a:cs typeface="Calibri"/>
                  <a:sym typeface="Calibri"/>
                </a:rPr>
                <a:t>Appendix</a:t>
              </a:r>
              <a:endParaRPr b="0" i="0" sz="1100" u="none" cap="none" strike="noStrike">
                <a:solidFill>
                  <a:srgbClr val="000000"/>
                </a:solidFill>
                <a:latin typeface="Arial"/>
                <a:ea typeface="Arial"/>
                <a:cs typeface="Arial"/>
                <a:sym typeface="Arial"/>
              </a:endParaRPr>
            </a:p>
          </p:txBody>
        </p:sp>
        <p:sp>
          <p:nvSpPr>
            <p:cNvPr id="102" name="Google Shape;102;p2"/>
            <p:cNvSpPr txBox="1"/>
            <p:nvPr/>
          </p:nvSpPr>
          <p:spPr>
            <a:xfrm>
              <a:off x="839591" y="791695"/>
              <a:ext cx="7747197"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Calibri"/>
                  <a:ea typeface="Calibri"/>
                  <a:cs typeface="Calibri"/>
                  <a:sym typeface="Calibri"/>
                </a:rPr>
                <a:t>01 </a:t>
              </a:r>
              <a:r>
                <a:rPr b="1" i="0" lang="en-GB" sz="3600" u="none" cap="none" strike="noStrike">
                  <a:solidFill>
                    <a:schemeClr val="accent1"/>
                  </a:solidFill>
                  <a:latin typeface="Calibri"/>
                  <a:ea typeface="Calibri"/>
                  <a:cs typeface="Calibri"/>
                  <a:sym typeface="Calibri"/>
                </a:rPr>
                <a:t>Introduction &amp; Problem Statement</a:t>
              </a:r>
              <a:endParaRPr b="0" i="0" sz="1100" u="none" cap="none" strike="noStrike">
                <a:solidFill>
                  <a:srgbClr val="000000"/>
                </a:solidFill>
                <a:latin typeface="Arial"/>
                <a:ea typeface="Arial"/>
                <a:cs typeface="Arial"/>
                <a:sym typeface="Arial"/>
              </a:endParaRPr>
            </a:p>
          </p:txBody>
        </p:sp>
      </p:grpSp>
      <p:sp>
        <p:nvSpPr>
          <p:cNvPr id="103" name="Google Shape;103;p2"/>
          <p:cNvSpPr txBox="1"/>
          <p:nvPr/>
        </p:nvSpPr>
        <p:spPr>
          <a:xfrm>
            <a:off x="12824075" y="0"/>
            <a:ext cx="925800" cy="3411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GB">
                <a:solidFill>
                  <a:schemeClr val="lt2"/>
                </a:solidFill>
              </a:rPr>
              <a:t>Burz</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5"/>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References</a:t>
            </a:r>
            <a:endParaRPr/>
          </a:p>
        </p:txBody>
      </p:sp>
      <p:sp>
        <p:nvSpPr>
          <p:cNvPr id="347" name="Google Shape;347;p15"/>
          <p:cNvSpPr txBox="1"/>
          <p:nvPr>
            <p:ph idx="1" type="body"/>
          </p:nvPr>
        </p:nvSpPr>
        <p:spPr>
          <a:xfrm>
            <a:off x="609600" y="1174750"/>
            <a:ext cx="10972800" cy="49530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1200"/>
              </a:spcBef>
              <a:spcAft>
                <a:spcPts val="0"/>
              </a:spcAft>
              <a:buSzPts val="1800"/>
              <a:buNone/>
            </a:pPr>
            <a:r>
              <a:rPr b="0" i="0" lang="en-GB" sz="1800" u="none" strike="noStrike">
                <a:solidFill>
                  <a:srgbClr val="000000"/>
                </a:solidFill>
                <a:latin typeface="Arial"/>
                <a:ea typeface="Arial"/>
                <a:cs typeface="Arial"/>
                <a:sym typeface="Arial"/>
              </a:rPr>
              <a:t>Market Outlook</a:t>
            </a:r>
            <a:endParaRPr/>
          </a:p>
          <a:p>
            <a:pPr indent="0" lvl="0" marL="114300" rtl="0" algn="l">
              <a:lnSpc>
                <a:spcPct val="150000"/>
              </a:lnSpc>
              <a:spcBef>
                <a:spcPts val="1200"/>
              </a:spcBef>
              <a:spcAft>
                <a:spcPts val="0"/>
              </a:spcAft>
              <a:buSzPts val="1800"/>
              <a:buNone/>
            </a:pPr>
            <a:r>
              <a:rPr b="0" i="0" lang="en-GB" sz="1200" u="none" strike="noStrike">
                <a:solidFill>
                  <a:srgbClr val="000000"/>
                </a:solidFill>
                <a:latin typeface="Arial"/>
                <a:ea typeface="Arial"/>
                <a:cs typeface="Arial"/>
                <a:sym typeface="Arial"/>
              </a:rPr>
              <a:t>[1] https://www.mordorintelligence.com/industry-reports/uk-electric-vehicle-market</a:t>
            </a:r>
            <a:endParaRPr b="0" i="0" sz="1200" u="none" strike="noStrike">
              <a:solidFill>
                <a:srgbClr val="000000"/>
              </a:solidFill>
            </a:endParaRPr>
          </a:p>
          <a:p>
            <a:pPr indent="0" lvl="0" marL="114300" rtl="0" algn="l">
              <a:lnSpc>
                <a:spcPct val="150000"/>
              </a:lnSpc>
              <a:spcBef>
                <a:spcPts val="0"/>
              </a:spcBef>
              <a:spcAft>
                <a:spcPts val="0"/>
              </a:spcAft>
              <a:buSzPts val="1800"/>
              <a:buNone/>
            </a:pPr>
            <a:r>
              <a:rPr b="0" i="0" lang="en-GB" sz="1200" u="none" strike="noStrike">
                <a:solidFill>
                  <a:srgbClr val="000000"/>
                </a:solidFill>
                <a:latin typeface="Arial"/>
                <a:ea typeface="Arial"/>
                <a:cs typeface="Arial"/>
                <a:sym typeface="Arial"/>
              </a:rPr>
              <a:t>[2] https://electrek.co/2023/04/05/tesla-model-y-leads-record-ev-market-share-uk/</a:t>
            </a:r>
            <a:endParaRPr b="0" i="0" sz="1200" u="none" strike="noStrike">
              <a:solidFill>
                <a:srgbClr val="000000"/>
              </a:solidFill>
            </a:endParaRPr>
          </a:p>
          <a:p>
            <a:pPr indent="0" lvl="0" marL="114300" rtl="0" algn="l">
              <a:lnSpc>
                <a:spcPct val="150000"/>
              </a:lnSpc>
              <a:spcBef>
                <a:spcPts val="0"/>
              </a:spcBef>
              <a:spcAft>
                <a:spcPts val="0"/>
              </a:spcAft>
              <a:buSzPts val="1800"/>
              <a:buNone/>
            </a:pPr>
            <a:r>
              <a:rPr b="0" i="0" lang="en-GB" sz="1200" u="none" strike="noStrike">
                <a:solidFill>
                  <a:srgbClr val="000000"/>
                </a:solidFill>
                <a:latin typeface="Arial"/>
                <a:ea typeface="Arial"/>
                <a:cs typeface="Arial"/>
                <a:sym typeface="Arial"/>
              </a:rPr>
              <a:t>[3] https://insideevs.com/news/661371/uk-plugin-car-sales-march2023/</a:t>
            </a:r>
            <a:endParaRPr b="0" i="0" sz="1200" u="none" strike="noStrike">
              <a:solidFill>
                <a:srgbClr val="000000"/>
              </a:solidFill>
            </a:endParaRPr>
          </a:p>
          <a:p>
            <a:pPr indent="0" lvl="0" marL="114300" rtl="0" algn="l">
              <a:lnSpc>
                <a:spcPct val="150000"/>
              </a:lnSpc>
              <a:spcBef>
                <a:spcPts val="0"/>
              </a:spcBef>
              <a:spcAft>
                <a:spcPts val="0"/>
              </a:spcAft>
              <a:buSzPts val="1800"/>
              <a:buNone/>
            </a:pPr>
            <a:r>
              <a:rPr b="0" i="0" lang="en-GB" sz="1200" u="none" strike="noStrike">
                <a:solidFill>
                  <a:srgbClr val="000000"/>
                </a:solidFill>
                <a:latin typeface="Arial"/>
                <a:ea typeface="Arial"/>
                <a:cs typeface="Arial"/>
                <a:sym typeface="Arial"/>
              </a:rPr>
              <a:t>[4] https://www.zap-map.com/ev-stats/ev-market/</a:t>
            </a:r>
            <a:endParaRPr b="0" i="0" sz="1200" u="none" strike="noStrike">
              <a:solidFill>
                <a:srgbClr val="000000"/>
              </a:solidFill>
            </a:endParaRPr>
          </a:p>
          <a:p>
            <a:pPr indent="0" lvl="0" marL="114300" rtl="0" algn="l">
              <a:lnSpc>
                <a:spcPct val="150000"/>
              </a:lnSpc>
              <a:spcBef>
                <a:spcPts val="0"/>
              </a:spcBef>
              <a:spcAft>
                <a:spcPts val="0"/>
              </a:spcAft>
              <a:buSzPts val="1800"/>
              <a:buNone/>
            </a:pPr>
            <a:r>
              <a:rPr b="0" i="0" lang="en-GB" sz="1200" u="none" strike="noStrike">
                <a:solidFill>
                  <a:srgbClr val="000000"/>
                </a:solidFill>
                <a:latin typeface="Arial"/>
                <a:ea typeface="Arial"/>
                <a:cs typeface="Arial"/>
                <a:sym typeface="Arial"/>
              </a:rPr>
              <a:t>[5] https://europe.autonews.com/sales-market/uk-car-sales-boosted-electric-car-demand</a:t>
            </a:r>
            <a:endParaRPr b="0" i="0" sz="1200" u="none" strike="noStrike">
              <a:solidFill>
                <a:srgbClr val="000000"/>
              </a:solidFill>
            </a:endParaRPr>
          </a:p>
          <a:p>
            <a:pPr indent="0" lvl="0" marL="114300" rtl="0" algn="l">
              <a:lnSpc>
                <a:spcPct val="150000"/>
              </a:lnSpc>
              <a:spcBef>
                <a:spcPts val="0"/>
              </a:spcBef>
              <a:spcAft>
                <a:spcPts val="0"/>
              </a:spcAft>
              <a:buSzPts val="1800"/>
              <a:buNone/>
            </a:pPr>
            <a:r>
              <a:rPr b="0" i="0" lang="en-GB" sz="1200" u="none" strike="noStrike">
                <a:solidFill>
                  <a:srgbClr val="000000"/>
                </a:solidFill>
                <a:latin typeface="Arial"/>
                <a:ea typeface="Arial"/>
                <a:cs typeface="Arial"/>
                <a:sym typeface="Arial"/>
              </a:rPr>
              <a:t>[6] </a:t>
            </a:r>
            <a:r>
              <a:rPr b="0" i="0" lang="en-GB" sz="1200" u="sng" strike="noStrike">
                <a:solidFill>
                  <a:srgbClr val="000000"/>
                </a:solidFill>
                <a:latin typeface="Arial"/>
                <a:ea typeface="Arial"/>
                <a:cs typeface="Arial"/>
                <a:sym typeface="Arial"/>
                <a:hlinkClick r:id="rId3">
                  <a:extLst>
                    <a:ext uri="{A12FA001-AC4F-418D-AE19-62706E023703}">
                      <ahyp:hlinkClr val="tx"/>
                    </a:ext>
                  </a:extLst>
                </a:hlinkClick>
              </a:rPr>
              <a:t>https://cleantechnica.com/2023/05/04/uk-plugin-ev-share-up-yoy-volkswagen-wins-in-april/</a:t>
            </a:r>
            <a:endParaRPr b="0" i="0" sz="1200" u="none" strike="noStrike">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rPr lang="en-GB" sz="1200"/>
              <a:t>[7] </a:t>
            </a:r>
            <a:r>
              <a:rPr lang="en-GB" sz="1200" u="sng">
                <a:solidFill>
                  <a:schemeClr val="hlink"/>
                </a:solidFill>
                <a:hlinkClick r:id="rId4"/>
              </a:rPr>
              <a:t>https://www.blueweaveconsulting.com/report/uk-electric-vehicle-market</a:t>
            </a:r>
            <a:endParaRPr sz="1200"/>
          </a:p>
          <a:p>
            <a:pPr indent="0" lvl="0" marL="114300" rtl="0" algn="l">
              <a:lnSpc>
                <a:spcPct val="150000"/>
              </a:lnSpc>
              <a:spcBef>
                <a:spcPts val="0"/>
              </a:spcBef>
              <a:spcAft>
                <a:spcPts val="0"/>
              </a:spcAft>
              <a:buSzPts val="1800"/>
              <a:buNone/>
            </a:pPr>
            <a:r>
              <a:rPr b="0" i="0" lang="en-GB" sz="1200" u="none" strike="noStrike">
                <a:solidFill>
                  <a:srgbClr val="000000"/>
                </a:solidFill>
                <a:latin typeface="Arial"/>
                <a:ea typeface="Arial"/>
                <a:cs typeface="Arial"/>
                <a:sym typeface="Arial"/>
              </a:rPr>
              <a:t>[8] </a:t>
            </a:r>
            <a:r>
              <a:rPr b="0" i="0" lang="en-GB" sz="1200" u="sng" strike="noStrike">
                <a:solidFill>
                  <a:srgbClr val="000000"/>
                </a:solidFill>
                <a:latin typeface="Arial"/>
                <a:ea typeface="Arial"/>
                <a:cs typeface="Arial"/>
                <a:sym typeface="Arial"/>
                <a:hlinkClick r:id="rId5">
                  <a:extLst>
                    <a:ext uri="{A12FA001-AC4F-418D-AE19-62706E023703}">
                      <ahyp:hlinkClr val="tx"/>
                    </a:ext>
                  </a:extLst>
                </a:hlinkClick>
              </a:rPr>
              <a:t>https://www.mckinsey.com/industries/automotive-and-assembly/our-insights/mckinsey-electric-vehicle-index-europe-cushions-a-global-plunge-in-ev-sales</a:t>
            </a:r>
            <a:endParaRPr sz="12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rPr b="0" i="0" lang="en-GB" sz="1200" u="none" strike="noStrike">
                <a:solidFill>
                  <a:srgbClr val="000000"/>
                </a:solidFill>
                <a:latin typeface="Arial"/>
                <a:ea typeface="Arial"/>
                <a:cs typeface="Arial"/>
                <a:sym typeface="Arial"/>
              </a:rPr>
              <a:t>[</a:t>
            </a:r>
            <a:r>
              <a:rPr lang="en-GB" sz="1200">
                <a:solidFill>
                  <a:srgbClr val="000000"/>
                </a:solidFill>
                <a:latin typeface="Arial"/>
                <a:ea typeface="Arial"/>
                <a:cs typeface="Arial"/>
                <a:sym typeface="Arial"/>
              </a:rPr>
              <a:t>9</a:t>
            </a:r>
            <a:r>
              <a:rPr b="0" i="0" lang="en-GB" sz="1200" u="none" strike="noStrike">
                <a:solidFill>
                  <a:srgbClr val="000000"/>
                </a:solidFill>
                <a:latin typeface="Arial"/>
                <a:ea typeface="Arial"/>
                <a:cs typeface="Arial"/>
                <a:sym typeface="Arial"/>
              </a:rPr>
              <a:t>] https://cleantechnica.com/2023/01/09/uks-ev-share-hits-40-in-december-tesla-model-y-overall-bestseller/</a:t>
            </a:r>
            <a:endParaRPr b="0" i="0" sz="1000" u="none" strike="noStrike">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609600" y="190500"/>
            <a:ext cx="10972800" cy="58261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t>References</a:t>
            </a:r>
            <a:endParaRPr/>
          </a:p>
        </p:txBody>
      </p:sp>
      <p:sp>
        <p:nvSpPr>
          <p:cNvPr id="353" name="Google Shape;353;p50"/>
          <p:cNvSpPr txBox="1"/>
          <p:nvPr>
            <p:ph idx="1" type="body"/>
          </p:nvPr>
        </p:nvSpPr>
        <p:spPr>
          <a:xfrm>
            <a:off x="609600" y="1174750"/>
            <a:ext cx="10972800" cy="49530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1800"/>
              <a:buNone/>
            </a:pPr>
            <a:r>
              <a:rPr lang="en-GB" sz="1600">
                <a:solidFill>
                  <a:srgbClr val="000000"/>
                </a:solidFill>
                <a:latin typeface="Arial"/>
                <a:ea typeface="Arial"/>
                <a:cs typeface="Arial"/>
                <a:sym typeface="Arial"/>
              </a:rPr>
              <a:t>Challenges</a:t>
            </a:r>
            <a:endParaRPr sz="16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rPr lang="en-GB" sz="1200">
                <a:solidFill>
                  <a:srgbClr val="000000"/>
                </a:solidFill>
                <a:latin typeface="Arial"/>
                <a:ea typeface="Arial"/>
                <a:cs typeface="Arial"/>
                <a:sym typeface="Arial"/>
              </a:rPr>
              <a:t>[1] https://www.mottmac.com/views/massive-challenges-ahead-as-uk-moves-to-electric-vehicles</a:t>
            </a:r>
            <a:endParaRPr sz="12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rPr lang="en-GB" sz="1200">
                <a:solidFill>
                  <a:srgbClr val="000000"/>
                </a:solidFill>
                <a:latin typeface="Arial"/>
                <a:ea typeface="Arial"/>
                <a:cs typeface="Arial"/>
                <a:sym typeface="Arial"/>
              </a:rPr>
              <a:t>[2] https://dis-blog.thalesgroup.com/iot/2022/03/08/electric-cars-four-challenges-manufacturers-need-to-address-to-drive-adoption/</a:t>
            </a:r>
            <a:endParaRPr sz="12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rPr lang="en-GB" sz="1200">
                <a:solidFill>
                  <a:srgbClr val="000000"/>
                </a:solidFill>
                <a:latin typeface="Arial"/>
                <a:ea typeface="Arial"/>
                <a:cs typeface="Arial"/>
                <a:sym typeface="Arial"/>
              </a:rPr>
              <a:t>[3] https://www.reuters.com/business/autos-transportation/ev-batteries-remain-major-challenge-insurers-uks-thatcham-2023-07-04/</a:t>
            </a:r>
            <a:endParaRPr sz="12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rPr lang="en-GB" sz="1200">
                <a:solidFill>
                  <a:srgbClr val="000000"/>
                </a:solidFill>
                <a:latin typeface="Arial"/>
                <a:ea typeface="Arial"/>
                <a:cs typeface="Arial"/>
                <a:sym typeface="Arial"/>
              </a:rPr>
              <a:t>[4] https://www.rivusgroup.co.uk/common-challenges-with-electric-vehicles-and-how-to-overcome-them/</a:t>
            </a:r>
            <a:endParaRPr sz="12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rPr lang="en-GB" sz="1200">
                <a:solidFill>
                  <a:srgbClr val="000000"/>
                </a:solidFill>
                <a:latin typeface="Arial"/>
                <a:ea typeface="Arial"/>
                <a:cs typeface="Arial"/>
                <a:sym typeface="Arial"/>
              </a:rPr>
              <a:t>[5] https://www.cnbc.com/2023/05/17/stellantis-warns-of-uk-exodus-of-ev-production-under-post-brexit-rules.html</a:t>
            </a:r>
            <a:endParaRPr sz="12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rPr lang="en-GB" sz="1200">
                <a:solidFill>
                  <a:srgbClr val="000000"/>
                </a:solidFill>
                <a:latin typeface="Arial"/>
                <a:ea typeface="Arial"/>
                <a:cs typeface="Arial"/>
                <a:sym typeface="Arial"/>
              </a:rPr>
              <a:t>[6] </a:t>
            </a:r>
            <a:r>
              <a:rPr lang="en-GB" sz="1200" u="sng">
                <a:solidFill>
                  <a:srgbClr val="000000"/>
                </a:solidFill>
                <a:latin typeface="Arial"/>
                <a:ea typeface="Arial"/>
                <a:cs typeface="Arial"/>
                <a:sym typeface="Arial"/>
                <a:hlinkClick r:id="rId3">
                  <a:extLst>
                    <a:ext uri="{A12FA001-AC4F-418D-AE19-62706E023703}">
                      <ahyp:hlinkClr val="tx"/>
                    </a:ext>
                  </a:extLst>
                </a:hlinkClick>
              </a:rPr>
              <a:t>https://www.mondaq.com/uk/rail-road--cycling/1150728/the-electric-vehicle-industry-the-next-big-challenges</a:t>
            </a:r>
            <a:endParaRPr sz="12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t/>
            </a:r>
            <a:endParaRPr sz="12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rPr lang="en-GB" sz="1200">
                <a:solidFill>
                  <a:srgbClr val="000000"/>
                </a:solidFill>
                <a:latin typeface="Arial"/>
                <a:ea typeface="Arial"/>
                <a:cs typeface="Arial"/>
                <a:sym typeface="Arial"/>
              </a:rPr>
              <a:t>Other references:</a:t>
            </a:r>
            <a:endParaRPr/>
          </a:p>
          <a:p>
            <a:pPr indent="-342900" lvl="0" marL="342900" rtl="0" algn="l">
              <a:lnSpc>
                <a:spcPct val="100000"/>
              </a:lnSpc>
              <a:spcBef>
                <a:spcPts val="0"/>
              </a:spcBef>
              <a:spcAft>
                <a:spcPts val="0"/>
              </a:spcAft>
              <a:buClr>
                <a:schemeClr val="dk1"/>
              </a:buClr>
              <a:buSzPts val="1000"/>
              <a:buFont typeface="Noto Sans Symbols"/>
              <a:buChar char="▪"/>
            </a:pPr>
            <a:r>
              <a:rPr b="0" i="0" lang="en-GB" sz="1200" u="none" strike="noStrike">
                <a:solidFill>
                  <a:srgbClr val="000000"/>
                </a:solidFill>
              </a:rPr>
              <a:t>https://e360.yale.edu/features/alternate-ev-battery-technology</a:t>
            </a:r>
            <a:endParaRPr sz="1200"/>
          </a:p>
          <a:p>
            <a:pPr indent="-342900" lvl="0" marL="342900" rtl="0" algn="l">
              <a:lnSpc>
                <a:spcPct val="100000"/>
              </a:lnSpc>
              <a:spcBef>
                <a:spcPts val="600"/>
              </a:spcBef>
              <a:spcAft>
                <a:spcPts val="0"/>
              </a:spcAft>
              <a:buClr>
                <a:schemeClr val="dk1"/>
              </a:buClr>
              <a:buSzPts val="1000"/>
              <a:buFont typeface="Noto Sans Symbols"/>
              <a:buChar char="▪"/>
            </a:pPr>
            <a:r>
              <a:rPr b="0" i="0" lang="en-GB" sz="1200" u="none" strike="noStrike">
                <a:solidFill>
                  <a:srgbClr val="000000"/>
                </a:solidFill>
              </a:rPr>
              <a:t>https://en.wikipedia.org/wiki/Electric_vehicle_battery</a:t>
            </a:r>
            <a:endParaRPr b="0" i="0" sz="1200" u="none" strike="noStrike">
              <a:solidFill>
                <a:srgbClr val="000000"/>
              </a:solidFill>
            </a:endParaRPr>
          </a:p>
          <a:p>
            <a:pPr indent="-342900" lvl="0" marL="342900" rtl="0" algn="l">
              <a:lnSpc>
                <a:spcPct val="100000"/>
              </a:lnSpc>
              <a:spcBef>
                <a:spcPts val="600"/>
              </a:spcBef>
              <a:spcAft>
                <a:spcPts val="0"/>
              </a:spcAft>
              <a:buClr>
                <a:schemeClr val="dk1"/>
              </a:buClr>
              <a:buSzPts val="1000"/>
              <a:buFont typeface="Noto Sans Symbols"/>
              <a:buChar char="▪"/>
            </a:pPr>
            <a:r>
              <a:rPr b="0" i="0" lang="en-GB" sz="1200" u="none" strike="noStrike">
                <a:solidFill>
                  <a:srgbClr val="000000"/>
                </a:solidFill>
              </a:rPr>
              <a:t>https://builtin.com/hardware/new-battery-technologies</a:t>
            </a:r>
            <a:endParaRPr sz="1200"/>
          </a:p>
          <a:p>
            <a:pPr indent="-342900" lvl="0" marL="342900" rtl="0" algn="l">
              <a:lnSpc>
                <a:spcPct val="100000"/>
              </a:lnSpc>
              <a:spcBef>
                <a:spcPts val="600"/>
              </a:spcBef>
              <a:spcAft>
                <a:spcPts val="0"/>
              </a:spcAft>
              <a:buClr>
                <a:schemeClr val="dk1"/>
              </a:buClr>
              <a:buSzPts val="1000"/>
              <a:buFont typeface="Noto Sans Symbols"/>
              <a:buChar char="▪"/>
            </a:pPr>
            <a:r>
              <a:rPr b="0" i="0" lang="en-GB" sz="1200" u="none" strike="noStrike">
                <a:solidFill>
                  <a:srgbClr val="000000"/>
                </a:solidFill>
              </a:rPr>
              <a:t>https://www.motortrend.com/features/solid-state-ev-car-batteries-challenges/</a:t>
            </a:r>
            <a:endParaRPr sz="1200"/>
          </a:p>
          <a:p>
            <a:pPr indent="-342900" lvl="0" marL="342900" rtl="0" algn="l">
              <a:lnSpc>
                <a:spcPct val="100000"/>
              </a:lnSpc>
              <a:spcBef>
                <a:spcPts val="600"/>
              </a:spcBef>
              <a:spcAft>
                <a:spcPts val="0"/>
              </a:spcAft>
              <a:buClr>
                <a:schemeClr val="dk1"/>
              </a:buClr>
              <a:buSzPts val="1000"/>
              <a:buFont typeface="Noto Sans Symbols"/>
              <a:buChar char="▪"/>
            </a:pPr>
            <a:r>
              <a:rPr b="0" i="0" lang="en-GB" sz="1200" u="none" strike="noStrike">
                <a:solidFill>
                  <a:srgbClr val="000000"/>
                </a:solidFill>
              </a:rPr>
              <a:t>https://www.greencars.com/greencars-101/the-future-of-ev-batteries</a:t>
            </a:r>
            <a:endParaRPr sz="1200"/>
          </a:p>
          <a:p>
            <a:pPr indent="-342900" lvl="0" marL="342900" rtl="0" algn="l">
              <a:lnSpc>
                <a:spcPct val="100000"/>
              </a:lnSpc>
              <a:spcBef>
                <a:spcPts val="600"/>
              </a:spcBef>
              <a:spcAft>
                <a:spcPts val="0"/>
              </a:spcAft>
              <a:buClr>
                <a:schemeClr val="dk1"/>
              </a:buClr>
              <a:buSzPts val="1000"/>
              <a:buFont typeface="Noto Sans Symbols"/>
              <a:buChar char="▪"/>
            </a:pPr>
            <a:r>
              <a:rPr b="0" i="0" lang="en-GB" sz="1200" u="sng" strike="noStrike">
                <a:solidFill>
                  <a:srgbClr val="1155CC"/>
                </a:solidFill>
                <a:hlinkClick r:id="rId4">
                  <a:extLst>
                    <a:ext uri="{A12FA001-AC4F-418D-AE19-62706E023703}">
                      <ahyp:hlinkClr val="tx"/>
                    </a:ext>
                  </a:extLst>
                </a:hlinkClick>
              </a:rPr>
              <a:t>https://www.torquenews.com/8113/unleashing-electric-revolution-game-changing-battery-tech-poised-drive-evs-mainstream-within-decade</a:t>
            </a:r>
            <a:endParaRPr b="0" i="0" sz="1200" u="none" cap="none" strike="noStrike">
              <a:solidFill>
                <a:srgbClr val="000000"/>
              </a:solidFill>
            </a:endParaRPr>
          </a:p>
          <a:p>
            <a:pPr indent="-342900" lvl="0" marL="342900" marR="0" rtl="0" algn="l">
              <a:lnSpc>
                <a:spcPct val="100000"/>
              </a:lnSpc>
              <a:spcBef>
                <a:spcPts val="600"/>
              </a:spcBef>
              <a:spcAft>
                <a:spcPts val="0"/>
              </a:spcAft>
              <a:buClr>
                <a:schemeClr val="dk1"/>
              </a:buClr>
              <a:buSzPts val="1000"/>
              <a:buFont typeface="Noto Sans Symbols"/>
              <a:buChar char="▪"/>
            </a:pPr>
            <a:r>
              <a:rPr b="0" i="0" lang="en-GB" sz="1200" u="none" cap="none" strike="noStrike">
                <a:solidFill>
                  <a:srgbClr val="000000"/>
                </a:solidFill>
              </a:rPr>
              <a:t>IEA Global EV Outlook 2023 - Trends in electric light-duty vehicles1</a:t>
            </a:r>
            <a:endParaRPr sz="1200"/>
          </a:p>
          <a:p>
            <a:pPr indent="-342900" lvl="0" marL="342900" marR="0" rtl="0" algn="l">
              <a:lnSpc>
                <a:spcPct val="100000"/>
              </a:lnSpc>
              <a:spcBef>
                <a:spcPts val="600"/>
              </a:spcBef>
              <a:spcAft>
                <a:spcPts val="0"/>
              </a:spcAft>
              <a:buClr>
                <a:schemeClr val="dk1"/>
              </a:buClr>
              <a:buSzPts val="1000"/>
              <a:buFont typeface="Noto Sans Symbols"/>
              <a:buChar char="▪"/>
            </a:pPr>
            <a:r>
              <a:rPr b="0" i="0" lang="en-GB" sz="1200" u="none" cap="none" strike="noStrike">
                <a:solidFill>
                  <a:srgbClr val="000000"/>
                </a:solidFill>
              </a:rPr>
              <a:t>Statista Market Forecast - Electric Vehicles - UK2</a:t>
            </a:r>
            <a:endParaRPr sz="1200"/>
          </a:p>
          <a:p>
            <a:pPr indent="-342900" lvl="0" marL="342900" marR="0" rtl="0" algn="l">
              <a:lnSpc>
                <a:spcPct val="100000"/>
              </a:lnSpc>
              <a:spcBef>
                <a:spcPts val="600"/>
              </a:spcBef>
              <a:spcAft>
                <a:spcPts val="0"/>
              </a:spcAft>
              <a:buClr>
                <a:schemeClr val="dk1"/>
              </a:buClr>
              <a:buSzPts val="1000"/>
              <a:buFont typeface="Noto Sans Symbols"/>
              <a:buChar char="▪"/>
            </a:pPr>
            <a:r>
              <a:rPr b="0" i="0" lang="en-GB" sz="1200" u="none" cap="none" strike="noStrike">
                <a:solidFill>
                  <a:srgbClr val="000000"/>
                </a:solidFill>
              </a:rPr>
              <a:t>Heycar - Electric car statistics - EV Data3</a:t>
            </a:r>
            <a:endParaRPr sz="1200"/>
          </a:p>
          <a:p>
            <a:pPr indent="-342900" lvl="0" marL="342900" marR="0" rtl="0" algn="l">
              <a:lnSpc>
                <a:spcPct val="100000"/>
              </a:lnSpc>
              <a:spcBef>
                <a:spcPts val="600"/>
              </a:spcBef>
              <a:spcAft>
                <a:spcPts val="0"/>
              </a:spcAft>
              <a:buClr>
                <a:schemeClr val="dk1"/>
              </a:buClr>
              <a:buSzPts val="1000"/>
              <a:buFont typeface="Noto Sans Symbols"/>
              <a:buChar char="▪"/>
            </a:pPr>
            <a:r>
              <a:rPr b="0" i="0" lang="en-GB" sz="1200" u="none" cap="none" strike="noStrike">
                <a:solidFill>
                  <a:srgbClr val="000000"/>
                </a:solidFill>
              </a:rPr>
              <a:t>IEA - Electric cars fend off supply challenges to more than double global sales4</a:t>
            </a:r>
            <a:endParaRPr sz="1200"/>
          </a:p>
          <a:p>
            <a:pPr indent="-342900" lvl="0" marL="342900" marR="0" rtl="0" algn="l">
              <a:lnSpc>
                <a:spcPct val="100000"/>
              </a:lnSpc>
              <a:spcBef>
                <a:spcPts val="600"/>
              </a:spcBef>
              <a:spcAft>
                <a:spcPts val="0"/>
              </a:spcAft>
              <a:buClr>
                <a:schemeClr val="dk1"/>
              </a:buClr>
              <a:buSzPts val="1000"/>
              <a:buFont typeface="Noto Sans Symbols"/>
              <a:buChar char="▪"/>
            </a:pPr>
            <a:r>
              <a:rPr b="0" i="0" lang="en-GB" sz="1200" u="none" cap="none" strike="noStrike">
                <a:solidFill>
                  <a:srgbClr val="000000"/>
                </a:solidFill>
              </a:rPr>
              <a:t>Mordor Intelligence - UK Electric Vehicle Market Size &amp; Share Analysis5</a:t>
            </a:r>
            <a:endParaRPr sz="1200"/>
          </a:p>
          <a:p>
            <a:pPr indent="-342900" lvl="0" marL="342900" marR="0" rtl="0" algn="l">
              <a:lnSpc>
                <a:spcPct val="100000"/>
              </a:lnSpc>
              <a:spcBef>
                <a:spcPts val="600"/>
              </a:spcBef>
              <a:spcAft>
                <a:spcPts val="0"/>
              </a:spcAft>
              <a:buClr>
                <a:schemeClr val="dk1"/>
              </a:buClr>
              <a:buSzPts val="1000"/>
              <a:buFont typeface="Noto Sans Symbols"/>
              <a:buChar char="▪"/>
            </a:pPr>
            <a:r>
              <a:rPr b="0" i="0" lang="en-GB" sz="1200" u="none" cap="none" strike="noStrike">
                <a:solidFill>
                  <a:srgbClr val="000000"/>
                </a:solidFill>
              </a:rPr>
              <a:t>Maximize Market Research - United Kingdom Electric Vehicle Market: Industry Analysis</a:t>
            </a:r>
            <a:endParaRPr sz="1200">
              <a:solidFill>
                <a:srgbClr val="000000"/>
              </a:solidFill>
              <a:latin typeface="Arial"/>
              <a:ea typeface="Arial"/>
              <a:cs typeface="Arial"/>
              <a:sym typeface="Arial"/>
            </a:endParaRPr>
          </a:p>
          <a:p>
            <a:pPr indent="0" lvl="0" marL="114300" rtl="0" algn="l">
              <a:lnSpc>
                <a:spcPct val="150000"/>
              </a:lnSpc>
              <a:spcBef>
                <a:spcPts val="0"/>
              </a:spcBef>
              <a:spcAft>
                <a:spcPts val="0"/>
              </a:spcAft>
              <a:buSzPts val="1800"/>
              <a:buNone/>
            </a:pPr>
            <a:r>
              <a:t/>
            </a:r>
            <a:endParaRPr sz="1200">
              <a:solidFill>
                <a:srgbClr val="000000"/>
              </a:solidFill>
              <a:latin typeface="Arial"/>
              <a:ea typeface="Arial"/>
              <a:cs typeface="Arial"/>
              <a:sym typeface="Arial"/>
            </a:endParaRPr>
          </a:p>
          <a:p>
            <a:pPr indent="-139700" lvl="0" marL="342900" rtl="0" algn="l">
              <a:lnSpc>
                <a:spcPct val="100000"/>
              </a:lnSpc>
              <a:spcBef>
                <a:spcPts val="940"/>
              </a:spcBef>
              <a:spcAft>
                <a:spcPts val="0"/>
              </a:spcAft>
              <a:buClr>
                <a:schemeClr val="dk1"/>
              </a:buClr>
              <a:buSzPts val="320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1"/>
          <p:cNvSpPr txBox="1"/>
          <p:nvPr>
            <p:ph type="title"/>
          </p:nvPr>
        </p:nvSpPr>
        <p:spPr>
          <a:xfrm>
            <a:off x="157164" y="495300"/>
            <a:ext cx="12034836" cy="80346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GB">
                <a:solidFill>
                  <a:srgbClr val="1684AD"/>
                </a:solidFill>
              </a:rPr>
              <a:t>Introduction &amp; Problem Statement</a:t>
            </a:r>
            <a:endParaRPr/>
          </a:p>
        </p:txBody>
      </p:sp>
      <p:sp>
        <p:nvSpPr>
          <p:cNvPr id="110" name="Google Shape;110;p41"/>
          <p:cNvSpPr txBox="1"/>
          <p:nvPr>
            <p:ph idx="1" type="body"/>
          </p:nvPr>
        </p:nvSpPr>
        <p:spPr>
          <a:xfrm>
            <a:off x="1507331" y="3429000"/>
            <a:ext cx="9177338" cy="2551836"/>
          </a:xfrm>
          <a:prstGeom prst="rect">
            <a:avLst/>
          </a:prstGeom>
          <a:noFill/>
          <a:ln>
            <a:noFill/>
          </a:ln>
        </p:spPr>
        <p:txBody>
          <a:bodyPr anchorCtr="1" anchor="ctr" bIns="45700" lIns="91425" spcFirstLastPara="1" rIns="91425" wrap="square" tIns="45700">
            <a:noAutofit/>
          </a:bodyPr>
          <a:lstStyle/>
          <a:p>
            <a:pPr indent="0" lvl="0" marL="114300" rtl="0" algn="ctr">
              <a:lnSpc>
                <a:spcPct val="100000"/>
              </a:lnSpc>
              <a:spcBef>
                <a:spcPts val="360"/>
              </a:spcBef>
              <a:spcAft>
                <a:spcPts val="0"/>
              </a:spcAft>
              <a:buSzPts val="1800"/>
              <a:buNone/>
            </a:pPr>
            <a:r>
              <a:rPr b="1" i="1" lang="en-GB" sz="2400">
                <a:solidFill>
                  <a:srgbClr val="1567B9"/>
                </a:solidFill>
              </a:rPr>
              <a:t>Limited access </a:t>
            </a:r>
            <a:r>
              <a:rPr lang="en-GB" sz="2400">
                <a:solidFill>
                  <a:srgbClr val="1567B9"/>
                </a:solidFill>
              </a:rPr>
              <a:t>to reliable charging infrastructure for electric vehicles in rural areas, leading to EV owners experiencing </a:t>
            </a:r>
            <a:r>
              <a:rPr b="1" i="1" lang="en-GB" sz="2400">
                <a:solidFill>
                  <a:srgbClr val="1567B9"/>
                </a:solidFill>
              </a:rPr>
              <a:t>range anxiety</a:t>
            </a:r>
            <a:r>
              <a:rPr lang="en-GB" sz="2400">
                <a:solidFill>
                  <a:srgbClr val="1567B9"/>
                </a:solidFill>
              </a:rPr>
              <a:t> during long journeys.</a:t>
            </a:r>
            <a:endParaRPr/>
          </a:p>
        </p:txBody>
      </p:sp>
      <p:sp>
        <p:nvSpPr>
          <p:cNvPr id="111" name="Google Shape;111;p41"/>
          <p:cNvSpPr txBox="1"/>
          <p:nvPr/>
        </p:nvSpPr>
        <p:spPr>
          <a:xfrm>
            <a:off x="1888331" y="2392413"/>
            <a:ext cx="8415338" cy="830997"/>
          </a:xfrm>
          <a:prstGeom prst="rect">
            <a:avLst/>
          </a:prstGeom>
          <a:noFill/>
          <a:ln>
            <a:noFill/>
          </a:ln>
        </p:spPr>
        <p:txBody>
          <a:bodyPr anchorCtr="1" anchor="ctr" bIns="45700" lIns="91425" spcFirstLastPara="1" rIns="91425" wrap="square" tIns="45700">
            <a:noAutofit/>
          </a:bodyPr>
          <a:lstStyle/>
          <a:p>
            <a:pPr indent="0" lvl="0" marL="114300" marR="0" rtl="0" algn="ctr">
              <a:lnSpc>
                <a:spcPct val="100000"/>
              </a:lnSpc>
              <a:spcBef>
                <a:spcPts val="360"/>
              </a:spcBef>
              <a:spcAft>
                <a:spcPts val="0"/>
              </a:spcAft>
              <a:buClr>
                <a:schemeClr val="dk1"/>
              </a:buClr>
              <a:buSzPts val="1800"/>
              <a:buFont typeface="Arial"/>
              <a:buNone/>
            </a:pPr>
            <a:r>
              <a:rPr b="0" i="0" lang="en-GB" sz="2400" u="none" cap="none" strike="noStrike">
                <a:solidFill>
                  <a:srgbClr val="1567B9"/>
                </a:solidFill>
                <a:latin typeface="Arial"/>
                <a:ea typeface="Arial"/>
                <a:cs typeface="Arial"/>
                <a:sym typeface="Arial"/>
              </a:rPr>
              <a:t>The </a:t>
            </a:r>
            <a:r>
              <a:rPr b="1" i="0" lang="en-GB" sz="2400" u="none" cap="none" strike="noStrike">
                <a:solidFill>
                  <a:srgbClr val="1567B9"/>
                </a:solidFill>
                <a:latin typeface="Arial"/>
                <a:ea typeface="Arial"/>
                <a:cs typeface="Arial"/>
                <a:sym typeface="Arial"/>
              </a:rPr>
              <a:t>future of transportation </a:t>
            </a:r>
            <a:r>
              <a:rPr b="0" i="0" lang="en-GB" sz="2400" u="none" cap="none" strike="noStrike">
                <a:solidFill>
                  <a:srgbClr val="1567B9"/>
                </a:solidFill>
                <a:latin typeface="Arial"/>
                <a:ea typeface="Arial"/>
                <a:cs typeface="Arial"/>
                <a:sym typeface="Arial"/>
              </a:rPr>
              <a:t>is </a:t>
            </a:r>
            <a:r>
              <a:rPr b="1" i="1" lang="en-GB" sz="2400" u="none" cap="none" strike="noStrike">
                <a:solidFill>
                  <a:srgbClr val="1567B9"/>
                </a:solidFill>
                <a:latin typeface="Arial"/>
                <a:ea typeface="Arial"/>
                <a:cs typeface="Arial"/>
                <a:sym typeface="Arial"/>
              </a:rPr>
              <a:t>electric</a:t>
            </a:r>
            <a:r>
              <a:rPr b="0" i="1" lang="en-GB" sz="2400" u="none" cap="none" strike="noStrike">
                <a:solidFill>
                  <a:srgbClr val="1567B9"/>
                </a:solidFill>
                <a:latin typeface="Arial"/>
                <a:ea typeface="Arial"/>
                <a:cs typeface="Arial"/>
                <a:sym typeface="Arial"/>
              </a:rPr>
              <a:t>,</a:t>
            </a:r>
            <a:r>
              <a:rPr b="0" i="0" lang="en-GB" sz="2400" u="none" cap="none" strike="noStrike">
                <a:solidFill>
                  <a:srgbClr val="1567B9"/>
                </a:solidFill>
                <a:latin typeface="Arial"/>
                <a:ea typeface="Arial"/>
                <a:cs typeface="Arial"/>
                <a:sym typeface="Arial"/>
              </a:rPr>
              <a:t> but the infrastructure to support it is not there yet.</a:t>
            </a:r>
            <a:endParaRPr/>
          </a:p>
        </p:txBody>
      </p:sp>
      <p:sp>
        <p:nvSpPr>
          <p:cNvPr id="112" name="Google Shape;112;p41"/>
          <p:cNvSpPr txBox="1"/>
          <p:nvPr/>
        </p:nvSpPr>
        <p:spPr>
          <a:xfrm>
            <a:off x="11206675" y="0"/>
            <a:ext cx="925800" cy="3411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GB">
                <a:solidFill>
                  <a:schemeClr val="lt2"/>
                </a:solidFill>
              </a:rPr>
              <a:t>Burz</a:t>
            </a:r>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device with a phone charging&#10;&#10;Description automatically generated" id="117" name="Google Shape;117;p3"/>
          <p:cNvPicPr preferRelativeResize="0"/>
          <p:nvPr/>
        </p:nvPicPr>
        <p:blipFill rotWithShape="1">
          <a:blip r:embed="rId3">
            <a:alphaModFix/>
          </a:blip>
          <a:srcRect b="0" l="0" r="3463" t="19317"/>
          <a:stretch/>
        </p:blipFill>
        <p:spPr>
          <a:xfrm>
            <a:off x="8424247" y="2465296"/>
            <a:ext cx="2543414" cy="1936318"/>
          </a:xfrm>
          <a:prstGeom prst="rect">
            <a:avLst/>
          </a:prstGeom>
          <a:noFill/>
          <a:ln>
            <a:noFill/>
          </a:ln>
        </p:spPr>
      </p:pic>
      <p:sp>
        <p:nvSpPr>
          <p:cNvPr id="118" name="Google Shape;118;p3"/>
          <p:cNvSpPr txBox="1"/>
          <p:nvPr>
            <p:ph type="title"/>
          </p:nvPr>
        </p:nvSpPr>
        <p:spPr>
          <a:xfrm>
            <a:off x="200025" y="95250"/>
            <a:ext cx="11382375" cy="80346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GB">
                <a:solidFill>
                  <a:srgbClr val="1684AD"/>
                </a:solidFill>
              </a:rPr>
              <a:t>Product Value Proposition</a:t>
            </a:r>
            <a:endParaRPr>
              <a:solidFill>
                <a:srgbClr val="1684AD"/>
              </a:solidFill>
            </a:endParaRPr>
          </a:p>
        </p:txBody>
      </p:sp>
      <p:pic>
        <p:nvPicPr>
          <p:cNvPr descr="A blue rectangle with white text&#10;&#10;Description automatically generated" id="119" name="Google Shape;119;p3"/>
          <p:cNvPicPr preferRelativeResize="0"/>
          <p:nvPr/>
        </p:nvPicPr>
        <p:blipFill rotWithShape="1">
          <a:blip r:embed="rId4">
            <a:alphaModFix/>
          </a:blip>
          <a:srcRect b="0" l="0" r="0" t="0"/>
          <a:stretch/>
        </p:blipFill>
        <p:spPr>
          <a:xfrm>
            <a:off x="4706138" y="931081"/>
            <a:ext cx="2037561" cy="1064809"/>
          </a:xfrm>
          <a:prstGeom prst="rect">
            <a:avLst/>
          </a:prstGeom>
          <a:noFill/>
          <a:ln>
            <a:noFill/>
          </a:ln>
        </p:spPr>
      </p:pic>
      <p:sp>
        <p:nvSpPr>
          <p:cNvPr id="120" name="Google Shape;120;p3"/>
          <p:cNvSpPr/>
          <p:nvPr/>
        </p:nvSpPr>
        <p:spPr>
          <a:xfrm>
            <a:off x="3885178" y="1992079"/>
            <a:ext cx="3972600" cy="582600"/>
          </a:xfrm>
          <a:prstGeom prst="rect">
            <a:avLst/>
          </a:prstGeom>
          <a:noFill/>
          <a:ln>
            <a:noFill/>
          </a:ln>
        </p:spPr>
        <p:txBody>
          <a:bodyPr anchorCtr="0" anchor="t" bIns="45700" lIns="91425" spcFirstLastPara="1" rIns="91425" wrap="square" tIns="45700">
            <a:noAutofit/>
          </a:bodyPr>
          <a:lstStyle/>
          <a:p>
            <a:pPr indent="0" lvl="0" marL="0" marR="0" rtl="0" algn="ctr">
              <a:lnSpc>
                <a:spcPct val="129994"/>
              </a:lnSpc>
              <a:spcBef>
                <a:spcPts val="0"/>
              </a:spcBef>
              <a:spcAft>
                <a:spcPts val="0"/>
              </a:spcAft>
              <a:buClr>
                <a:schemeClr val="dk1"/>
              </a:buClr>
              <a:buSzPts val="2187"/>
              <a:buFont typeface="Fraunces"/>
              <a:buNone/>
            </a:pPr>
            <a:r>
              <a:rPr b="1" i="0" lang="en-GB" sz="2187" u="none" cap="none" strike="noStrike">
                <a:solidFill>
                  <a:srgbClr val="0E457B"/>
                </a:solidFill>
                <a:latin typeface="Fraunces"/>
                <a:ea typeface="Fraunces"/>
                <a:cs typeface="Fraunces"/>
                <a:sym typeface="Fraunces"/>
              </a:rPr>
              <a:t>Lithium-ion Batteries</a:t>
            </a:r>
            <a:endParaRPr b="1" i="0" sz="2187" u="none" cap="none" strike="noStrike">
              <a:solidFill>
                <a:srgbClr val="0E457B"/>
              </a:solidFill>
              <a:latin typeface="Arial"/>
              <a:ea typeface="Arial"/>
              <a:cs typeface="Arial"/>
              <a:sym typeface="Arial"/>
            </a:endParaRPr>
          </a:p>
        </p:txBody>
      </p:sp>
      <p:sp>
        <p:nvSpPr>
          <p:cNvPr id="121" name="Google Shape;121;p3"/>
          <p:cNvSpPr/>
          <p:nvPr/>
        </p:nvSpPr>
        <p:spPr>
          <a:xfrm>
            <a:off x="2046923" y="4790757"/>
            <a:ext cx="2294280" cy="557878"/>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800" u="none" cap="none" strike="noStrike">
                <a:solidFill>
                  <a:schemeClr val="accent1"/>
                </a:solidFill>
                <a:latin typeface="Arial"/>
                <a:ea typeface="Arial"/>
                <a:cs typeface="Arial"/>
                <a:sym typeface="Arial"/>
              </a:rPr>
              <a:t>Quick Charging</a:t>
            </a:r>
            <a:endParaRPr/>
          </a:p>
        </p:txBody>
      </p:sp>
      <p:sp>
        <p:nvSpPr>
          <p:cNvPr id="122" name="Google Shape;122;p3"/>
          <p:cNvSpPr/>
          <p:nvPr/>
        </p:nvSpPr>
        <p:spPr>
          <a:xfrm>
            <a:off x="4759643" y="4790757"/>
            <a:ext cx="2294280" cy="557878"/>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800" u="none" cap="none" strike="noStrike">
                <a:solidFill>
                  <a:schemeClr val="accent1"/>
                </a:solidFill>
                <a:latin typeface="Arial"/>
                <a:ea typeface="Arial"/>
                <a:cs typeface="Arial"/>
                <a:sym typeface="Arial"/>
              </a:rPr>
              <a:t>Portability</a:t>
            </a:r>
            <a:endParaRPr/>
          </a:p>
        </p:txBody>
      </p:sp>
      <p:sp>
        <p:nvSpPr>
          <p:cNvPr id="123" name="Google Shape;123;p3"/>
          <p:cNvSpPr/>
          <p:nvPr/>
        </p:nvSpPr>
        <p:spPr>
          <a:xfrm>
            <a:off x="7472363" y="4790757"/>
            <a:ext cx="2294280" cy="557878"/>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800" u="none" cap="none" strike="noStrike">
                <a:solidFill>
                  <a:schemeClr val="accent1"/>
                </a:solidFill>
                <a:latin typeface="Arial"/>
                <a:ea typeface="Arial"/>
                <a:cs typeface="Arial"/>
                <a:sym typeface="Arial"/>
              </a:rPr>
              <a:t>High Energy Density</a:t>
            </a:r>
            <a:endParaRPr/>
          </a:p>
        </p:txBody>
      </p:sp>
      <p:sp>
        <p:nvSpPr>
          <p:cNvPr id="124" name="Google Shape;124;p3"/>
          <p:cNvSpPr txBox="1"/>
          <p:nvPr/>
        </p:nvSpPr>
        <p:spPr>
          <a:xfrm>
            <a:off x="1811366" y="5385293"/>
            <a:ext cx="2529837"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1567B9"/>
                </a:solidFill>
                <a:latin typeface="Arial"/>
                <a:ea typeface="Arial"/>
                <a:cs typeface="Arial"/>
                <a:sym typeface="Arial"/>
              </a:rPr>
              <a:t>3x more faster rate in comparison</a:t>
            </a:r>
            <a:endParaRPr/>
          </a:p>
          <a:p>
            <a:pPr indent="0" lvl="0" marL="0" marR="0" rtl="0" algn="ctr">
              <a:lnSpc>
                <a:spcPct val="100000"/>
              </a:lnSpc>
              <a:spcBef>
                <a:spcPts val="0"/>
              </a:spcBef>
              <a:spcAft>
                <a:spcPts val="0"/>
              </a:spcAft>
              <a:buNone/>
            </a:pPr>
            <a:r>
              <a:t/>
            </a:r>
            <a:endParaRPr b="0" i="0" sz="1400" u="none" cap="none" strike="noStrike">
              <a:solidFill>
                <a:srgbClr val="1567B9"/>
              </a:solidFill>
              <a:latin typeface="Arial"/>
              <a:ea typeface="Arial"/>
              <a:cs typeface="Arial"/>
              <a:sym typeface="Arial"/>
            </a:endParaRPr>
          </a:p>
        </p:txBody>
      </p:sp>
      <p:sp>
        <p:nvSpPr>
          <p:cNvPr id="125" name="Google Shape;125;p3"/>
          <p:cNvSpPr txBox="1"/>
          <p:nvPr/>
        </p:nvSpPr>
        <p:spPr>
          <a:xfrm>
            <a:off x="7223227" y="5385294"/>
            <a:ext cx="2593014"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1567B9"/>
                </a:solidFill>
                <a:latin typeface="Arial"/>
                <a:ea typeface="Arial"/>
                <a:cs typeface="Arial"/>
                <a:sym typeface="Arial"/>
              </a:rPr>
              <a:t>High energy-to-weight ratio, powering EV for longer distance</a:t>
            </a:r>
            <a:endParaRPr b="0" i="0" sz="1400" u="none" cap="none" strike="noStrike">
              <a:solidFill>
                <a:srgbClr val="1567B9"/>
              </a:solidFill>
              <a:latin typeface="Arial"/>
              <a:ea typeface="Arial"/>
              <a:cs typeface="Arial"/>
              <a:sym typeface="Arial"/>
            </a:endParaRPr>
          </a:p>
        </p:txBody>
      </p:sp>
      <p:sp>
        <p:nvSpPr>
          <p:cNvPr id="126" name="Google Shape;126;p3"/>
          <p:cNvSpPr txBox="1"/>
          <p:nvPr/>
        </p:nvSpPr>
        <p:spPr>
          <a:xfrm>
            <a:off x="4510507" y="5348635"/>
            <a:ext cx="254341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1567B9"/>
                </a:solidFill>
                <a:latin typeface="Arial"/>
                <a:ea typeface="Arial"/>
                <a:cs typeface="Arial"/>
                <a:sym typeface="Arial"/>
              </a:rPr>
              <a:t>Solar chargeable with or without electrical point</a:t>
            </a:r>
            <a:endParaRPr/>
          </a:p>
        </p:txBody>
      </p:sp>
      <p:pic>
        <p:nvPicPr>
          <p:cNvPr descr="A solar panel in a case&#10;&#10;Description automatically generated" id="127" name="Google Shape;127;p3"/>
          <p:cNvPicPr preferRelativeResize="0"/>
          <p:nvPr/>
        </p:nvPicPr>
        <p:blipFill rotWithShape="1">
          <a:blip r:embed="rId5">
            <a:alphaModFix/>
          </a:blip>
          <a:srcRect b="0" l="0" r="0" t="0"/>
          <a:stretch/>
        </p:blipFill>
        <p:spPr>
          <a:xfrm>
            <a:off x="1224339" y="2430741"/>
            <a:ext cx="2085841" cy="1936318"/>
          </a:xfrm>
          <a:prstGeom prst="rect">
            <a:avLst/>
          </a:prstGeom>
          <a:noFill/>
          <a:ln>
            <a:noFill/>
          </a:ln>
        </p:spPr>
      </p:pic>
      <p:sp>
        <p:nvSpPr>
          <p:cNvPr id="128" name="Google Shape;128;p3"/>
          <p:cNvSpPr txBox="1"/>
          <p:nvPr/>
        </p:nvSpPr>
        <p:spPr>
          <a:xfrm>
            <a:off x="3181884" y="2537056"/>
            <a:ext cx="5400020" cy="1646605"/>
          </a:xfrm>
          <a:prstGeom prst="rect">
            <a:avLst/>
          </a:prstGeom>
          <a:noFill/>
          <a:ln>
            <a:noFill/>
          </a:ln>
        </p:spPr>
        <p:txBody>
          <a:bodyPr anchorCtr="0" anchor="t" bIns="45700" lIns="91425" spcFirstLastPara="1" rIns="91425" wrap="square" tIns="45700">
            <a:spAutoFit/>
          </a:bodyPr>
          <a:lstStyle/>
          <a:p>
            <a:pPr indent="-285750" lvl="0" marL="74295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1567B9"/>
                </a:solidFill>
                <a:latin typeface="Calibri"/>
                <a:ea typeface="Calibri"/>
                <a:cs typeface="Calibri"/>
                <a:sym typeface="Calibri"/>
              </a:rPr>
              <a:t>Foldable solar panels provide up to 1.2kW</a:t>
            </a:r>
            <a:endParaRPr/>
          </a:p>
          <a:p>
            <a:pPr indent="-285750" lvl="0" marL="742950" marR="0" rtl="0" algn="l">
              <a:lnSpc>
                <a:spcPct val="100000"/>
              </a:lnSpc>
              <a:spcBef>
                <a:spcPts val="300"/>
              </a:spcBef>
              <a:spcAft>
                <a:spcPts val="0"/>
              </a:spcAft>
              <a:buClr>
                <a:srgbClr val="000000"/>
              </a:buClr>
              <a:buSzPts val="1200"/>
              <a:buFont typeface="Arial"/>
              <a:buChar char="•"/>
            </a:pPr>
            <a:r>
              <a:rPr b="0" i="0" lang="en-GB" sz="1200" u="none" cap="none" strike="noStrike">
                <a:solidFill>
                  <a:srgbClr val="1567B9"/>
                </a:solidFill>
                <a:latin typeface="Calibri"/>
                <a:ea typeface="Calibri"/>
                <a:cs typeface="Calibri"/>
                <a:sym typeface="Calibri"/>
              </a:rPr>
              <a:t>Battery capacity of 20kWh</a:t>
            </a:r>
            <a:endParaRPr/>
          </a:p>
          <a:p>
            <a:pPr indent="-285750" lvl="0" marL="742950" marR="0" rtl="0" algn="l">
              <a:lnSpc>
                <a:spcPct val="100000"/>
              </a:lnSpc>
              <a:spcBef>
                <a:spcPts val="300"/>
              </a:spcBef>
              <a:spcAft>
                <a:spcPts val="0"/>
              </a:spcAft>
              <a:buClr>
                <a:srgbClr val="000000"/>
              </a:buClr>
              <a:buSzPts val="1200"/>
              <a:buFont typeface="Arial"/>
              <a:buChar char="•"/>
            </a:pPr>
            <a:r>
              <a:rPr b="0" i="0" lang="en-GB" sz="1200" u="none" cap="none" strike="noStrike">
                <a:solidFill>
                  <a:srgbClr val="1567B9"/>
                </a:solidFill>
                <a:latin typeface="Calibri"/>
                <a:ea typeface="Calibri"/>
                <a:cs typeface="Calibri"/>
                <a:sym typeface="Calibri"/>
              </a:rPr>
              <a:t>Supports Level 2 AC charging and CCS DC fast charging</a:t>
            </a:r>
            <a:endParaRPr/>
          </a:p>
          <a:p>
            <a:pPr indent="-285750" lvl="0" marL="742950" marR="0" rtl="0" algn="l">
              <a:lnSpc>
                <a:spcPct val="100000"/>
              </a:lnSpc>
              <a:spcBef>
                <a:spcPts val="300"/>
              </a:spcBef>
              <a:spcAft>
                <a:spcPts val="0"/>
              </a:spcAft>
              <a:buClr>
                <a:srgbClr val="000000"/>
              </a:buClr>
              <a:buSzPts val="1200"/>
              <a:buFont typeface="Arial"/>
              <a:buChar char="•"/>
            </a:pPr>
            <a:r>
              <a:rPr b="0" i="0" lang="en-GB" sz="1200" u="none" cap="none" strike="noStrike">
                <a:solidFill>
                  <a:srgbClr val="1567B9"/>
                </a:solidFill>
                <a:latin typeface="Calibri"/>
                <a:ea typeface="Calibri"/>
                <a:cs typeface="Calibri"/>
                <a:sym typeface="Calibri"/>
              </a:rPr>
              <a:t>Retractable cables and adapters for J1772 and CCS standards</a:t>
            </a:r>
            <a:endParaRPr/>
          </a:p>
          <a:p>
            <a:pPr indent="-285750" lvl="0" marL="742950" marR="0" rtl="0" algn="l">
              <a:lnSpc>
                <a:spcPct val="100000"/>
              </a:lnSpc>
              <a:spcBef>
                <a:spcPts val="300"/>
              </a:spcBef>
              <a:spcAft>
                <a:spcPts val="0"/>
              </a:spcAft>
              <a:buClr>
                <a:srgbClr val="000000"/>
              </a:buClr>
              <a:buSzPts val="1200"/>
              <a:buFont typeface="Arial"/>
              <a:buChar char="•"/>
            </a:pPr>
            <a:r>
              <a:rPr b="0" i="0" lang="en-GB" sz="1200" u="none" cap="none" strike="noStrike">
                <a:solidFill>
                  <a:srgbClr val="1567B9"/>
                </a:solidFill>
                <a:latin typeface="Calibri"/>
                <a:ea typeface="Calibri"/>
                <a:cs typeface="Calibri"/>
                <a:sym typeface="Calibri"/>
              </a:rPr>
              <a:t>Digital display shows charge level, solar collection, charging speed</a:t>
            </a:r>
            <a:endParaRPr/>
          </a:p>
          <a:p>
            <a:pPr indent="-285750" lvl="0" marL="742950" marR="0" rtl="0" algn="l">
              <a:lnSpc>
                <a:spcPct val="100000"/>
              </a:lnSpc>
              <a:spcBef>
                <a:spcPts val="300"/>
              </a:spcBef>
              <a:spcAft>
                <a:spcPts val="0"/>
              </a:spcAft>
              <a:buClr>
                <a:srgbClr val="000000"/>
              </a:buClr>
              <a:buSzPts val="1200"/>
              <a:buFont typeface="Arial"/>
              <a:buChar char="•"/>
            </a:pPr>
            <a:r>
              <a:rPr b="0" i="0" lang="en-GB" sz="1200" u="none" cap="none" strike="noStrike">
                <a:solidFill>
                  <a:srgbClr val="1567B9"/>
                </a:solidFill>
                <a:latin typeface="Calibri"/>
                <a:ea typeface="Calibri"/>
                <a:cs typeface="Calibri"/>
                <a:sym typeface="Calibri"/>
              </a:rPr>
              <a:t>Wheels and handle for portability</a:t>
            </a:r>
            <a:endParaRPr/>
          </a:p>
          <a:p>
            <a:pPr indent="-285750" lvl="0" marL="742950" marR="0" rtl="0" algn="l">
              <a:lnSpc>
                <a:spcPct val="100000"/>
              </a:lnSpc>
              <a:spcBef>
                <a:spcPts val="300"/>
              </a:spcBef>
              <a:spcAft>
                <a:spcPts val="0"/>
              </a:spcAft>
              <a:buClr>
                <a:srgbClr val="000000"/>
              </a:buClr>
              <a:buSzPts val="1200"/>
              <a:buFont typeface="Arial"/>
              <a:buChar char="•"/>
            </a:pPr>
            <a:r>
              <a:rPr b="0" i="0" lang="en-GB" sz="1200" u="none" cap="none" strike="noStrike">
                <a:solidFill>
                  <a:srgbClr val="1567B9"/>
                </a:solidFill>
                <a:latin typeface="Calibri"/>
                <a:ea typeface="Calibri"/>
                <a:cs typeface="Calibri"/>
                <a:sym typeface="Calibri"/>
              </a:rPr>
              <a:t>For Technical Specification, click </a:t>
            </a:r>
            <a:r>
              <a:rPr b="0" i="0" lang="en-GB" sz="1200" u="sng" cap="none" strike="noStrike">
                <a:solidFill>
                  <a:schemeClr val="accent1"/>
                </a:solidFill>
                <a:latin typeface="Calibri"/>
                <a:ea typeface="Calibri"/>
                <a:cs typeface="Calibri"/>
                <a:sym typeface="Calibri"/>
                <a:hlinkClick action="ppaction://hlinksldjump" r:id="rId6">
                  <a:extLst>
                    <a:ext uri="{A12FA001-AC4F-418D-AE19-62706E023703}">
                      <ahyp:hlinkClr val="tx"/>
                    </a:ext>
                  </a:extLst>
                </a:hlinkClick>
              </a:rPr>
              <a:t>HERE</a:t>
            </a:r>
            <a:endParaRPr b="0" i="0" sz="1200" u="none" cap="none" strike="noStrike">
              <a:solidFill>
                <a:schemeClr val="accent1"/>
              </a:solidFill>
              <a:latin typeface="Calibri"/>
              <a:ea typeface="Calibri"/>
              <a:cs typeface="Calibri"/>
              <a:sym typeface="Calibri"/>
            </a:endParaRPr>
          </a:p>
        </p:txBody>
      </p:sp>
      <p:sp>
        <p:nvSpPr>
          <p:cNvPr id="129" name="Google Shape;129;p3"/>
          <p:cNvSpPr txBox="1"/>
          <p:nvPr/>
        </p:nvSpPr>
        <p:spPr>
          <a:xfrm>
            <a:off x="0" y="6140390"/>
            <a:ext cx="12192000" cy="706697"/>
          </a:xfrm>
          <a:prstGeom prst="rect">
            <a:avLst/>
          </a:prstGeom>
          <a:solidFill>
            <a:srgbClr val="ADD6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1" i="0" lang="en-GB" sz="1800" u="none" cap="none" strike="noStrike">
                <a:solidFill>
                  <a:srgbClr val="000000"/>
                </a:solidFill>
                <a:latin typeface="Calibri"/>
                <a:ea typeface="Calibri"/>
                <a:cs typeface="Calibri"/>
                <a:sym typeface="Calibri"/>
              </a:rPr>
              <a:t>EVivaX</a:t>
            </a:r>
            <a:r>
              <a:rPr b="0" i="0" lang="en-GB" sz="1800" u="none" cap="none" strike="noStrike">
                <a:solidFill>
                  <a:srgbClr val="000000"/>
                </a:solidFill>
                <a:latin typeface="Calibri"/>
                <a:ea typeface="Calibri"/>
                <a:cs typeface="Calibri"/>
                <a:sym typeface="Calibri"/>
              </a:rPr>
              <a:t> combines ‘EV’ (Electric Vehicle) with ‘viva’ (meaning life). </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360"/>
              </a:spcBef>
              <a:spcAft>
                <a:spcPts val="0"/>
              </a:spcAft>
              <a:buClr>
                <a:srgbClr val="000000"/>
              </a:buClr>
              <a:buSzPts val="1800"/>
              <a:buFont typeface="Calibri"/>
              <a:buNone/>
            </a:pPr>
            <a:r>
              <a:rPr b="0" i="0" lang="en-GB" sz="1800" u="none" cap="none" strike="noStrike">
                <a:solidFill>
                  <a:srgbClr val="000000"/>
                </a:solidFill>
                <a:latin typeface="Calibri"/>
                <a:ea typeface="Calibri"/>
                <a:cs typeface="Calibri"/>
                <a:sym typeface="Calibri"/>
              </a:rPr>
              <a:t>Represents the </a:t>
            </a:r>
            <a:r>
              <a:rPr b="1" i="0" lang="en-GB" sz="1800" u="none" cap="none" strike="noStrike">
                <a:solidFill>
                  <a:srgbClr val="000000"/>
                </a:solidFill>
                <a:latin typeface="Calibri"/>
                <a:ea typeface="Calibri"/>
                <a:cs typeface="Calibri"/>
                <a:sym typeface="Calibri"/>
              </a:rPr>
              <a:t>lively</a:t>
            </a:r>
            <a:r>
              <a:rPr b="0" i="0" lang="en-GB" sz="1800" u="none" cap="none" strike="noStrike">
                <a:solidFill>
                  <a:srgbClr val="000000"/>
                </a:solidFill>
                <a:latin typeface="Calibri"/>
                <a:ea typeface="Calibri"/>
                <a:cs typeface="Calibri"/>
                <a:sym typeface="Calibri"/>
              </a:rPr>
              <a:t> and </a:t>
            </a:r>
            <a:r>
              <a:rPr b="1" i="0" lang="en-GB" sz="1800" u="none" cap="none" strike="noStrike">
                <a:solidFill>
                  <a:srgbClr val="000000"/>
                </a:solidFill>
                <a:latin typeface="Calibri"/>
                <a:ea typeface="Calibri"/>
                <a:cs typeface="Calibri"/>
                <a:sym typeface="Calibri"/>
              </a:rPr>
              <a:t>eco-friendly charging solution </a:t>
            </a:r>
            <a:r>
              <a:rPr b="0" i="0" lang="en-GB" sz="1800" u="none" cap="none" strike="noStrike">
                <a:solidFill>
                  <a:srgbClr val="000000"/>
                </a:solidFill>
                <a:latin typeface="Calibri"/>
                <a:ea typeface="Calibri"/>
                <a:cs typeface="Calibri"/>
                <a:sym typeface="Calibri"/>
              </a:rPr>
              <a:t>for EVs.</a:t>
            </a:r>
            <a:endParaRPr b="0" i="0" sz="3200" u="none" cap="none" strike="noStrike">
              <a:solidFill>
                <a:schemeClr val="dk1"/>
              </a:solidFill>
              <a:latin typeface="Arial"/>
              <a:ea typeface="Arial"/>
              <a:cs typeface="Arial"/>
              <a:sym typeface="Arial"/>
            </a:endParaRPr>
          </a:p>
          <a:p>
            <a:pPr indent="0" lvl="0" marL="0" marR="0" rtl="0" algn="ctr">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3"/>
          <p:cNvSpPr txBox="1"/>
          <p:nvPr/>
        </p:nvSpPr>
        <p:spPr>
          <a:xfrm>
            <a:off x="11206675" y="0"/>
            <a:ext cx="925800" cy="341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GB">
                <a:solidFill>
                  <a:schemeClr val="lt2"/>
                </a:solidFill>
              </a:rPr>
              <a:t>Surya</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1519121" y="120681"/>
            <a:ext cx="8901229" cy="751189"/>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solidFill>
                  <a:srgbClr val="1684AD"/>
                </a:solidFill>
              </a:rPr>
              <a:t>EV Industry Outlook</a:t>
            </a:r>
            <a:endParaRPr>
              <a:solidFill>
                <a:srgbClr val="1684AD"/>
              </a:solidFill>
            </a:endParaRPr>
          </a:p>
        </p:txBody>
      </p:sp>
      <p:pic>
        <p:nvPicPr>
          <p:cNvPr descr="A blue rectangle with white text&#10;&#10;Description automatically generated" id="137" name="Google Shape;137;p7"/>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sp>
        <p:nvSpPr>
          <p:cNvPr id="138" name="Google Shape;138;p7"/>
          <p:cNvSpPr/>
          <p:nvPr/>
        </p:nvSpPr>
        <p:spPr>
          <a:xfrm>
            <a:off x="804365" y="4323778"/>
            <a:ext cx="2832410" cy="14942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4000"/>
              <a:buFont typeface="Arial"/>
              <a:buNone/>
            </a:pPr>
            <a:r>
              <a:rPr b="1" i="0" lang="en-GB" sz="4000" u="none" cap="none" strike="noStrike">
                <a:solidFill>
                  <a:srgbClr val="009193"/>
                </a:solidFill>
                <a:latin typeface="Arial"/>
                <a:ea typeface="Arial"/>
                <a:cs typeface="Arial"/>
                <a:sym typeface="Arial"/>
              </a:rPr>
              <a:t>810,000</a:t>
            </a:r>
            <a:endParaRPr b="0" i="0" sz="1400" u="none" cap="none" strike="noStrike">
              <a:solidFill>
                <a:srgbClr val="009193"/>
              </a:solidFill>
              <a:latin typeface="Arial"/>
              <a:ea typeface="Arial"/>
              <a:cs typeface="Arial"/>
              <a:sym typeface="Arial"/>
            </a:endParaRPr>
          </a:p>
          <a:p>
            <a:pPr indent="0" lvl="0" marL="0" marR="0" rtl="0" algn="ctr">
              <a:lnSpc>
                <a:spcPct val="100000"/>
              </a:lnSpc>
              <a:spcBef>
                <a:spcPts val="0"/>
              </a:spcBef>
              <a:spcAft>
                <a:spcPts val="0"/>
              </a:spcAft>
              <a:buClr>
                <a:schemeClr val="accent4"/>
              </a:buClr>
              <a:buSzPts val="1800"/>
              <a:buFont typeface="Arial"/>
              <a:buNone/>
            </a:pPr>
            <a:r>
              <a:rPr b="1" i="0" lang="en-GB" sz="1800" u="none" cap="none" strike="noStrike">
                <a:solidFill>
                  <a:srgbClr val="009193"/>
                </a:solidFill>
                <a:latin typeface="Arial"/>
                <a:ea typeface="Arial"/>
                <a:cs typeface="Arial"/>
                <a:sym typeface="Arial"/>
              </a:rPr>
              <a:t>Electric Cars (June 23)</a:t>
            </a:r>
            <a:r>
              <a:rPr b="1" baseline="30000" i="0" lang="en-GB" sz="1800" u="none" cap="none" strike="noStrike">
                <a:solidFill>
                  <a:srgbClr val="009193"/>
                </a:solidFill>
                <a:latin typeface="Arial"/>
                <a:ea typeface="Arial"/>
                <a:cs typeface="Arial"/>
                <a:sym typeface="Arial"/>
              </a:rPr>
              <a:t>4</a:t>
            </a:r>
            <a:endParaRPr b="1" baseline="30000" i="0" sz="1800" u="none" cap="none" strike="noStrike">
              <a:solidFill>
                <a:srgbClr val="009193"/>
              </a:solidFill>
              <a:latin typeface="Arial"/>
              <a:ea typeface="Arial"/>
              <a:cs typeface="Arial"/>
              <a:sym typeface="Arial"/>
            </a:endParaRPr>
          </a:p>
        </p:txBody>
      </p:sp>
      <p:sp>
        <p:nvSpPr>
          <p:cNvPr id="139" name="Google Shape;139;p7"/>
          <p:cNvSpPr/>
          <p:nvPr/>
        </p:nvSpPr>
        <p:spPr>
          <a:xfrm>
            <a:off x="9004145" y="2794002"/>
            <a:ext cx="2832410" cy="14942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4000"/>
              <a:buFont typeface="Arial"/>
              <a:buNone/>
            </a:pPr>
            <a:r>
              <a:rPr b="1" i="0" lang="en-GB" sz="4000" u="none" cap="none" strike="noStrike">
                <a:solidFill>
                  <a:srgbClr val="002060"/>
                </a:solidFill>
                <a:latin typeface="Arial"/>
                <a:ea typeface="Arial"/>
                <a:cs typeface="Arial"/>
                <a:sym typeface="Arial"/>
              </a:rPr>
              <a:t>18%</a:t>
            </a:r>
            <a:endParaRPr b="0" i="0" sz="1400" u="none" cap="none" strike="noStrike">
              <a:solidFill>
                <a:srgbClr val="00206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002060"/>
                </a:solidFill>
                <a:latin typeface="Arial"/>
                <a:ea typeface="Arial"/>
                <a:cs typeface="Arial"/>
                <a:sym typeface="Arial"/>
              </a:rPr>
              <a:t>Overall Market Share</a:t>
            </a:r>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002060"/>
                </a:solidFill>
                <a:latin typeface="Arial"/>
                <a:ea typeface="Arial"/>
                <a:cs typeface="Arial"/>
                <a:sym typeface="Arial"/>
              </a:rPr>
              <a:t>for Battery-CV</a:t>
            </a:r>
            <a:r>
              <a:rPr b="0" baseline="30000" i="0" lang="en-GB" sz="1800" u="none" cap="none" strike="noStrike">
                <a:solidFill>
                  <a:srgbClr val="002060"/>
                </a:solidFill>
                <a:latin typeface="Arial"/>
                <a:ea typeface="Arial"/>
                <a:cs typeface="Arial"/>
                <a:sym typeface="Arial"/>
              </a:rPr>
              <a:t>2</a:t>
            </a:r>
            <a:endParaRPr b="0" baseline="30000" i="0" sz="1400" u="none" cap="none" strike="noStrike">
              <a:solidFill>
                <a:srgbClr val="002060"/>
              </a:solidFill>
              <a:latin typeface="Arial"/>
              <a:ea typeface="Arial"/>
              <a:cs typeface="Arial"/>
              <a:sym typeface="Arial"/>
            </a:endParaRPr>
          </a:p>
        </p:txBody>
      </p:sp>
      <p:sp>
        <p:nvSpPr>
          <p:cNvPr id="140" name="Google Shape;140;p7"/>
          <p:cNvSpPr/>
          <p:nvPr/>
        </p:nvSpPr>
        <p:spPr>
          <a:xfrm>
            <a:off x="412105" y="1299739"/>
            <a:ext cx="2832410" cy="14942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4000"/>
              <a:buFont typeface="Arial"/>
              <a:buNone/>
            </a:pPr>
            <a:r>
              <a:rPr b="1" i="0" lang="en-GB" sz="4000" u="none" cap="none" strike="noStrike">
                <a:solidFill>
                  <a:schemeClr val="accent1"/>
                </a:solidFill>
                <a:latin typeface="Arial"/>
                <a:ea typeface="Arial"/>
                <a:cs typeface="Arial"/>
                <a:sym typeface="Arial"/>
              </a:rPr>
              <a:t>23.76%</a:t>
            </a:r>
            <a:endParaRPr b="0" i="0" sz="14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4"/>
              </a:buClr>
              <a:buSzPts val="1800"/>
              <a:buFont typeface="Arial"/>
              <a:buNone/>
            </a:pPr>
            <a:r>
              <a:rPr b="1" i="0" lang="en-GB" sz="1800" u="none" cap="none" strike="noStrike">
                <a:solidFill>
                  <a:schemeClr val="accent1"/>
                </a:solidFill>
                <a:latin typeface="Arial"/>
                <a:ea typeface="Arial"/>
                <a:cs typeface="Arial"/>
                <a:sym typeface="Arial"/>
              </a:rPr>
              <a:t>EV CAGR Projection</a:t>
            </a:r>
            <a:r>
              <a:rPr b="1" baseline="30000" i="0" lang="en-GB" sz="1400" u="none" cap="none" strike="noStrike">
                <a:solidFill>
                  <a:schemeClr val="accent1"/>
                </a:solidFill>
                <a:latin typeface="Arial"/>
                <a:ea typeface="Arial"/>
                <a:cs typeface="Arial"/>
                <a:sym typeface="Arial"/>
              </a:rPr>
              <a:t>1</a:t>
            </a:r>
            <a:endParaRPr b="0" i="0" sz="1400" u="none" cap="none" strike="noStrike">
              <a:solidFill>
                <a:schemeClr val="accent1"/>
              </a:solidFill>
              <a:latin typeface="Arial"/>
              <a:ea typeface="Arial"/>
              <a:cs typeface="Arial"/>
              <a:sym typeface="Arial"/>
            </a:endParaRPr>
          </a:p>
        </p:txBody>
      </p:sp>
      <p:pic>
        <p:nvPicPr>
          <p:cNvPr id="141" name="Google Shape;141;p7"/>
          <p:cNvPicPr preferRelativeResize="0"/>
          <p:nvPr/>
        </p:nvPicPr>
        <p:blipFill rotWithShape="1">
          <a:blip r:embed="rId4">
            <a:alphaModFix/>
          </a:blip>
          <a:srcRect b="0" l="0" r="0" t="0"/>
          <a:stretch/>
        </p:blipFill>
        <p:spPr>
          <a:xfrm>
            <a:off x="3756653" y="1180249"/>
            <a:ext cx="4204824" cy="1996745"/>
          </a:xfrm>
          <a:prstGeom prst="rect">
            <a:avLst/>
          </a:prstGeom>
          <a:noFill/>
          <a:ln>
            <a:noFill/>
          </a:ln>
        </p:spPr>
      </p:pic>
      <p:sp>
        <p:nvSpPr>
          <p:cNvPr id="142" name="Google Shape;142;p7"/>
          <p:cNvSpPr txBox="1"/>
          <p:nvPr/>
        </p:nvSpPr>
        <p:spPr>
          <a:xfrm>
            <a:off x="496345" y="2505670"/>
            <a:ext cx="2832409" cy="106691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GB" sz="1800" u="none" cap="none" strike="noStrike">
                <a:solidFill>
                  <a:schemeClr val="accent1"/>
                </a:solidFill>
                <a:latin typeface="Arial"/>
                <a:ea typeface="Arial"/>
                <a:cs typeface="Arial"/>
                <a:sym typeface="Arial"/>
              </a:rPr>
              <a:t>Government Support</a:t>
            </a:r>
            <a:r>
              <a:rPr b="0" baseline="30000" i="0" lang="en-GB" sz="1800" u="none" cap="none" strike="noStrike">
                <a:solidFill>
                  <a:schemeClr val="accent1"/>
                </a:solidFill>
                <a:latin typeface="Arial"/>
                <a:ea typeface="Arial"/>
                <a:cs typeface="Arial"/>
                <a:sym typeface="Arial"/>
              </a:rPr>
              <a:t>7</a:t>
            </a:r>
            <a:endParaRPr b="0" baseline="30000" i="0" sz="1800" u="none" cap="none" strike="noStrike">
              <a:solidFill>
                <a:schemeClr val="accent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GB" sz="1800" u="none" cap="none" strike="noStrike">
                <a:solidFill>
                  <a:schemeClr val="accent1"/>
                </a:solidFill>
                <a:latin typeface="Arial"/>
                <a:ea typeface="Arial"/>
                <a:cs typeface="Arial"/>
                <a:sym typeface="Arial"/>
              </a:rPr>
              <a:t>Tech advancement</a:t>
            </a:r>
            <a:r>
              <a:rPr b="0" baseline="30000" i="0" lang="en-GB" sz="1800" u="none" cap="none" strike="noStrike">
                <a:solidFill>
                  <a:schemeClr val="accent1"/>
                </a:solidFill>
                <a:latin typeface="Arial"/>
                <a:ea typeface="Arial"/>
                <a:cs typeface="Arial"/>
                <a:sym typeface="Arial"/>
              </a:rPr>
              <a:t>8</a:t>
            </a:r>
            <a:endParaRPr b="0" i="0" sz="1800" u="none" cap="none" strike="noStrike">
              <a:solidFill>
                <a:schemeClr val="accent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GB" sz="1800" u="none" cap="none" strike="noStrike">
                <a:solidFill>
                  <a:schemeClr val="accent1"/>
                </a:solidFill>
                <a:latin typeface="Arial"/>
                <a:ea typeface="Arial"/>
                <a:cs typeface="Arial"/>
                <a:sym typeface="Arial"/>
              </a:rPr>
              <a:t>Consumer demand</a:t>
            </a:r>
            <a:r>
              <a:rPr b="0" baseline="30000" i="0" lang="en-GB" sz="1800" u="none" cap="none" strike="noStrike">
                <a:solidFill>
                  <a:schemeClr val="accent1"/>
                </a:solidFill>
                <a:latin typeface="Arial"/>
                <a:ea typeface="Arial"/>
                <a:cs typeface="Arial"/>
                <a:sym typeface="Arial"/>
              </a:rPr>
              <a:t>9</a:t>
            </a:r>
            <a:endParaRPr b="0" baseline="30000" i="0" sz="1400" u="none" cap="none" strike="noStrike">
              <a:solidFill>
                <a:schemeClr val="accent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baseline="30000" i="0" sz="1400" u="none" cap="none" strike="noStrike">
              <a:solidFill>
                <a:schemeClr val="accent1"/>
              </a:solidFill>
              <a:latin typeface="Arial"/>
              <a:ea typeface="Arial"/>
              <a:cs typeface="Arial"/>
              <a:sym typeface="Arial"/>
            </a:endParaRPr>
          </a:p>
        </p:txBody>
      </p:sp>
      <p:sp>
        <p:nvSpPr>
          <p:cNvPr id="143" name="Google Shape;143;p7"/>
          <p:cNvSpPr/>
          <p:nvPr/>
        </p:nvSpPr>
        <p:spPr>
          <a:xfrm>
            <a:off x="4442860" y="3223155"/>
            <a:ext cx="2832410" cy="14942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4000"/>
              <a:buFont typeface="Arial"/>
              <a:buNone/>
            </a:pPr>
            <a:r>
              <a:rPr b="1" i="0" lang="en-GB" sz="4000" u="none" cap="none" strike="noStrike">
                <a:solidFill>
                  <a:srgbClr val="945200"/>
                </a:solidFill>
                <a:latin typeface="Arial"/>
                <a:ea typeface="Arial"/>
                <a:cs typeface="Arial"/>
                <a:sym typeface="Arial"/>
              </a:rPr>
              <a:t>£15.66bn</a:t>
            </a:r>
            <a:endParaRPr b="0" i="0" sz="1400" u="none" cap="none" strike="noStrike">
              <a:solidFill>
                <a:srgbClr val="945200"/>
              </a:solidFill>
              <a:latin typeface="Arial"/>
              <a:ea typeface="Arial"/>
              <a:cs typeface="Arial"/>
              <a:sym typeface="Arial"/>
            </a:endParaRPr>
          </a:p>
          <a:p>
            <a:pPr indent="0" lvl="0" marL="0" marR="0" rtl="0" algn="ctr">
              <a:lnSpc>
                <a:spcPct val="100000"/>
              </a:lnSpc>
              <a:spcBef>
                <a:spcPts val="0"/>
              </a:spcBef>
              <a:spcAft>
                <a:spcPts val="0"/>
              </a:spcAft>
              <a:buClr>
                <a:schemeClr val="accent4"/>
              </a:buClr>
              <a:buSzPts val="1800"/>
              <a:buFont typeface="Arial"/>
              <a:buNone/>
            </a:pPr>
            <a:r>
              <a:rPr b="1" i="0" lang="en-GB" sz="1800" u="none" cap="none" strike="noStrike">
                <a:solidFill>
                  <a:srgbClr val="945200"/>
                </a:solidFill>
                <a:latin typeface="Arial"/>
                <a:ea typeface="Arial"/>
                <a:cs typeface="Arial"/>
                <a:sym typeface="Arial"/>
              </a:rPr>
              <a:t>2023 Revenue Projection</a:t>
            </a:r>
            <a:endParaRPr b="0" i="0" sz="1400" u="none" cap="none" strike="noStrike">
              <a:solidFill>
                <a:srgbClr val="945200"/>
              </a:solidFill>
              <a:latin typeface="Arial"/>
              <a:ea typeface="Arial"/>
              <a:cs typeface="Arial"/>
              <a:sym typeface="Arial"/>
            </a:endParaRPr>
          </a:p>
        </p:txBody>
      </p:sp>
      <p:sp>
        <p:nvSpPr>
          <p:cNvPr id="144" name="Google Shape;144;p7"/>
          <p:cNvSpPr/>
          <p:nvPr/>
        </p:nvSpPr>
        <p:spPr>
          <a:xfrm>
            <a:off x="4442860" y="5047114"/>
            <a:ext cx="2832410" cy="14942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4000"/>
              <a:buFont typeface="Arial"/>
              <a:buNone/>
            </a:pPr>
            <a:r>
              <a:rPr b="1" i="0" lang="en-GB" sz="4000" u="none" cap="none" strike="noStrike">
                <a:solidFill>
                  <a:srgbClr val="7030A0"/>
                </a:solidFill>
                <a:latin typeface="Arial"/>
                <a:ea typeface="Arial"/>
                <a:cs typeface="Arial"/>
                <a:sym typeface="Arial"/>
              </a:rPr>
              <a:t>£21.37bn</a:t>
            </a:r>
            <a:endParaRPr b="0" i="0" sz="1400" u="none" cap="none" strike="noStrike">
              <a:solidFill>
                <a:srgbClr val="7030A0"/>
              </a:solidFill>
              <a:latin typeface="Arial"/>
              <a:ea typeface="Arial"/>
              <a:cs typeface="Arial"/>
              <a:sym typeface="Arial"/>
            </a:endParaRPr>
          </a:p>
          <a:p>
            <a:pPr indent="0" lvl="0" marL="0" marR="0" rtl="0" algn="ctr">
              <a:lnSpc>
                <a:spcPct val="100000"/>
              </a:lnSpc>
              <a:spcBef>
                <a:spcPts val="0"/>
              </a:spcBef>
              <a:spcAft>
                <a:spcPts val="0"/>
              </a:spcAft>
              <a:buClr>
                <a:schemeClr val="accent4"/>
              </a:buClr>
              <a:buSzPts val="1800"/>
              <a:buFont typeface="Arial"/>
              <a:buNone/>
            </a:pPr>
            <a:r>
              <a:rPr b="1" i="0" lang="en-GB" sz="1800" u="none" cap="none" strike="noStrike">
                <a:solidFill>
                  <a:srgbClr val="7030A0"/>
                </a:solidFill>
                <a:latin typeface="Arial"/>
                <a:ea typeface="Arial"/>
                <a:cs typeface="Arial"/>
                <a:sym typeface="Arial"/>
              </a:rPr>
              <a:t>2028 Projected Mkt Volume</a:t>
            </a:r>
            <a:endParaRPr b="0" i="0" sz="1400" u="none" cap="none" strike="noStrike">
              <a:solidFill>
                <a:srgbClr val="7030A0"/>
              </a:solidFill>
              <a:latin typeface="Arial"/>
              <a:ea typeface="Arial"/>
              <a:cs typeface="Arial"/>
              <a:sym typeface="Arial"/>
            </a:endParaRPr>
          </a:p>
        </p:txBody>
      </p:sp>
      <p:sp>
        <p:nvSpPr>
          <p:cNvPr id="145" name="Google Shape;145;p7"/>
          <p:cNvSpPr/>
          <p:nvPr/>
        </p:nvSpPr>
        <p:spPr>
          <a:xfrm>
            <a:off x="7797513" y="4716133"/>
            <a:ext cx="2832410" cy="14942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4000"/>
              <a:buFont typeface="Arial"/>
              <a:buNone/>
            </a:pPr>
            <a:r>
              <a:rPr b="1" i="0" lang="en-GB" sz="4000" u="none" cap="none" strike="noStrike">
                <a:solidFill>
                  <a:srgbClr val="941100"/>
                </a:solidFill>
                <a:latin typeface="Arial"/>
                <a:ea typeface="Arial"/>
                <a:cs typeface="Arial"/>
                <a:sym typeface="Arial"/>
              </a:rPr>
              <a:t>573.10k</a:t>
            </a:r>
            <a:endParaRPr b="0" i="0" sz="1400" u="none" cap="none" strike="noStrike">
              <a:solidFill>
                <a:srgbClr val="9411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941100"/>
                </a:solidFill>
                <a:latin typeface="Arial"/>
                <a:ea typeface="Arial"/>
                <a:cs typeface="Arial"/>
                <a:sym typeface="Arial"/>
              </a:rPr>
              <a:t>Projected EV sales by 2028</a:t>
            </a:r>
            <a:endParaRPr b="0" i="0" sz="1400" u="none" cap="none" strike="noStrike">
              <a:solidFill>
                <a:srgbClr val="941100"/>
              </a:solidFill>
              <a:latin typeface="Arial"/>
              <a:ea typeface="Arial"/>
              <a:cs typeface="Arial"/>
              <a:sym typeface="Arial"/>
            </a:endParaRPr>
          </a:p>
        </p:txBody>
      </p:sp>
      <p:sp>
        <p:nvSpPr>
          <p:cNvPr id="146" name="Google Shape;146;p7"/>
          <p:cNvSpPr/>
          <p:nvPr/>
        </p:nvSpPr>
        <p:spPr>
          <a:xfrm>
            <a:off x="7975777" y="871871"/>
            <a:ext cx="2832410" cy="14942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4000"/>
              <a:buFont typeface="Arial"/>
              <a:buNone/>
            </a:pPr>
            <a:r>
              <a:rPr b="1" i="0" lang="en-GB" sz="4000" u="none" cap="none" strike="noStrike">
                <a:solidFill>
                  <a:srgbClr val="00B050"/>
                </a:solidFill>
                <a:latin typeface="Arial"/>
                <a:ea typeface="Arial"/>
                <a:cs typeface="Arial"/>
                <a:sym typeface="Arial"/>
              </a:rPr>
              <a:t>21.9%</a:t>
            </a:r>
            <a:endParaRPr b="0" i="0" sz="1400" u="none" cap="none" strike="noStrike">
              <a:solidFill>
                <a:srgbClr val="00B05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00B050"/>
                </a:solidFill>
                <a:latin typeface="Arial"/>
                <a:ea typeface="Arial"/>
                <a:cs typeface="Arial"/>
                <a:sym typeface="Arial"/>
              </a:rPr>
              <a:t>Apr 2023 SoS, </a:t>
            </a:r>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00B050"/>
                </a:solidFill>
                <a:latin typeface="Arial"/>
                <a:ea typeface="Arial"/>
                <a:cs typeface="Arial"/>
                <a:sym typeface="Arial"/>
              </a:rPr>
              <a:t>△16.2% YoY</a:t>
            </a:r>
            <a:r>
              <a:rPr b="1" baseline="30000" i="0" lang="en-GB" sz="1800" u="none" cap="none" strike="noStrike">
                <a:solidFill>
                  <a:srgbClr val="00B050"/>
                </a:solidFill>
                <a:latin typeface="Arial"/>
                <a:ea typeface="Arial"/>
                <a:cs typeface="Arial"/>
                <a:sym typeface="Arial"/>
              </a:rPr>
              <a:t>6</a:t>
            </a:r>
            <a:endParaRPr b="0" baseline="30000" i="0" sz="1400" u="none" cap="none" strike="noStrike">
              <a:solidFill>
                <a:srgbClr val="00B050"/>
              </a:solidFill>
              <a:latin typeface="Arial"/>
              <a:ea typeface="Arial"/>
              <a:cs typeface="Arial"/>
              <a:sym typeface="Arial"/>
            </a:endParaRPr>
          </a:p>
        </p:txBody>
      </p:sp>
      <p:sp>
        <p:nvSpPr>
          <p:cNvPr id="147" name="Google Shape;147;p7"/>
          <p:cNvSpPr txBox="1"/>
          <p:nvPr/>
        </p:nvSpPr>
        <p:spPr>
          <a:xfrm>
            <a:off x="11206675" y="0"/>
            <a:ext cx="925800" cy="3411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GB">
                <a:solidFill>
                  <a:schemeClr val="lt2"/>
                </a:solidFill>
              </a:rPr>
              <a:t>Tayo</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42" title="This slide contains the following visuals: Number of Respondents in rural area ,Percentage of peopl in rural ereae by Gender ,Number of responses who live in rural area by Age ,clusteredColumnChart ,Percentage of people by Urban ,no. of person in rural area by Education Level  ,slicer ,slicer ,Will people accept the order ,rate of  Rural people who have EV ,textbox ,image. Please refer to the notes on this slide for details">
            <a:hlinkClick r:id="rId3"/>
          </p:cNvPr>
          <p:cNvPicPr preferRelativeResize="0"/>
          <p:nvPr/>
        </p:nvPicPr>
        <p:blipFill rotWithShape="1">
          <a:blip r:embed="rId4">
            <a:alphaModFix/>
          </a:blip>
          <a:srcRect b="0" l="0" r="0" t="0"/>
          <a:stretch/>
        </p:blipFill>
        <p:spPr>
          <a:xfrm>
            <a:off x="65625" y="0"/>
            <a:ext cx="12126374" cy="6858000"/>
          </a:xfrm>
          <a:prstGeom prst="rect">
            <a:avLst/>
          </a:prstGeom>
          <a:noFill/>
          <a:ln>
            <a:noFill/>
          </a:ln>
        </p:spPr>
      </p:pic>
      <p:sp>
        <p:nvSpPr>
          <p:cNvPr id="153" name="Google Shape;153;p42"/>
          <p:cNvSpPr txBox="1"/>
          <p:nvPr/>
        </p:nvSpPr>
        <p:spPr>
          <a:xfrm>
            <a:off x="2102450" y="0"/>
            <a:ext cx="6244200" cy="1324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3200" u="none" cap="none" strike="noStrike">
                <a:solidFill>
                  <a:srgbClr val="1684AD"/>
                </a:solidFill>
                <a:latin typeface="Arial"/>
                <a:ea typeface="Arial"/>
                <a:cs typeface="Arial"/>
                <a:sym typeface="Arial"/>
              </a:rPr>
              <a:t>Analysis - Demographics</a:t>
            </a:r>
            <a:endParaRPr b="0" i="0" sz="3200" u="none" cap="none" strike="noStrike">
              <a:solidFill>
                <a:srgbClr val="1684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GB" sz="1700">
                <a:solidFill>
                  <a:srgbClr val="1684AD"/>
                </a:solidFill>
              </a:rPr>
              <a:t>Total Respondents: 375</a:t>
            </a:r>
            <a:endParaRPr sz="1700">
              <a:solidFill>
                <a:srgbClr val="1684AD"/>
              </a:solidFill>
            </a:endParaRPr>
          </a:p>
        </p:txBody>
      </p:sp>
      <p:sp>
        <p:nvSpPr>
          <p:cNvPr id="154" name="Google Shape;154;p42"/>
          <p:cNvSpPr txBox="1"/>
          <p:nvPr/>
        </p:nvSpPr>
        <p:spPr>
          <a:xfrm>
            <a:off x="11266725" y="0"/>
            <a:ext cx="865800" cy="2940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GB">
                <a:solidFill>
                  <a:schemeClr val="lt2"/>
                </a:solidFill>
              </a:rPr>
              <a:t>Gozde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43" title="This slide contains the following visuals: Rate of persons who are not interest in EV  ,textbox ,image ,slicer ,pieChart ,slicer ,Will people accept the order ,main challenges associated with EV by the number of persons who have EV  ,The belief of ability about the portable battery for persons who don't have EV but like to and open to have it ,Number of Respondents ,rate of persons who have EV.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
        <p:nvSpPr>
          <p:cNvPr id="160" name="Google Shape;160;p43"/>
          <p:cNvSpPr txBox="1"/>
          <p:nvPr/>
        </p:nvSpPr>
        <p:spPr>
          <a:xfrm>
            <a:off x="2102445" y="1"/>
            <a:ext cx="5465003" cy="9301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3200" u="none" cap="none" strike="noStrike">
                <a:solidFill>
                  <a:srgbClr val="1684AD"/>
                </a:solidFill>
                <a:latin typeface="Arial"/>
                <a:ea typeface="Arial"/>
                <a:cs typeface="Arial"/>
                <a:sym typeface="Arial"/>
              </a:rPr>
              <a:t>Analysis - Key Feedback</a:t>
            </a:r>
            <a:endParaRPr/>
          </a:p>
        </p:txBody>
      </p:sp>
      <p:sp>
        <p:nvSpPr>
          <p:cNvPr id="161" name="Google Shape;161;p43"/>
          <p:cNvSpPr/>
          <p:nvPr/>
        </p:nvSpPr>
        <p:spPr>
          <a:xfrm>
            <a:off x="2102445" y="930167"/>
            <a:ext cx="9994305" cy="30591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162" name="Google Shape;162;p43"/>
          <p:cNvGrpSpPr/>
          <p:nvPr/>
        </p:nvGrpSpPr>
        <p:grpSpPr>
          <a:xfrm>
            <a:off x="2102444" y="1307939"/>
            <a:ext cx="9912078" cy="2681355"/>
            <a:chOff x="2102444" y="1307939"/>
            <a:chExt cx="9912078" cy="2681355"/>
          </a:xfrm>
        </p:grpSpPr>
        <p:pic>
          <p:nvPicPr>
            <p:cNvPr id="163" name="Google Shape;163;p43"/>
            <p:cNvPicPr preferRelativeResize="0"/>
            <p:nvPr/>
          </p:nvPicPr>
          <p:blipFill rotWithShape="1">
            <a:blip r:embed="rId5">
              <a:alphaModFix/>
            </a:blip>
            <a:srcRect b="0" l="0" r="0" t="0"/>
            <a:stretch/>
          </p:blipFill>
          <p:spPr>
            <a:xfrm>
              <a:off x="2102446" y="1307939"/>
              <a:ext cx="9803804" cy="2681355"/>
            </a:xfrm>
            <a:prstGeom prst="rect">
              <a:avLst/>
            </a:prstGeom>
            <a:noFill/>
            <a:ln>
              <a:noFill/>
            </a:ln>
          </p:spPr>
        </p:pic>
        <p:sp>
          <p:nvSpPr>
            <p:cNvPr id="164" name="Google Shape;164;p43"/>
            <p:cNvSpPr txBox="1"/>
            <p:nvPr/>
          </p:nvSpPr>
          <p:spPr>
            <a:xfrm>
              <a:off x="2102444" y="1406119"/>
              <a:ext cx="9912078" cy="237486"/>
            </a:xfrm>
            <a:prstGeom prst="rect">
              <a:avLst/>
            </a:prstGeom>
            <a:solidFill>
              <a:schemeClr val="lt1"/>
            </a:solidFill>
            <a:ln>
              <a:noFill/>
            </a:ln>
          </p:spPr>
          <p:txBody>
            <a:bodyPr anchorCtr="1" anchor="t" bIns="45700" lIns="90000"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Calibri"/>
                <a:buNone/>
              </a:pPr>
              <a:r>
                <a:rPr b="1" i="0" lang="en-GB" sz="1100" u="none" cap="none" strike="noStrike">
                  <a:solidFill>
                    <a:srgbClr val="000000"/>
                  </a:solidFill>
                  <a:latin typeface="Calibri"/>
                  <a:ea typeface="Calibri"/>
                  <a:cs typeface="Calibri"/>
                  <a:sym typeface="Calibri"/>
                </a:rPr>
                <a:t>The belief of ability about the portable battery for persons who don't have EV but like to and open to have it</a:t>
              </a:r>
              <a:endParaRPr b="0" i="0" sz="1100" u="none" cap="none" strike="noStrike">
                <a:solidFill>
                  <a:srgbClr val="000000"/>
                </a:solidFill>
                <a:latin typeface="Arial"/>
                <a:ea typeface="Arial"/>
                <a:cs typeface="Arial"/>
                <a:sym typeface="Arial"/>
              </a:endParaRPr>
            </a:p>
          </p:txBody>
        </p:sp>
      </p:grpSp>
      <p:sp>
        <p:nvSpPr>
          <p:cNvPr id="165" name="Google Shape;165;p43"/>
          <p:cNvSpPr txBox="1"/>
          <p:nvPr/>
        </p:nvSpPr>
        <p:spPr>
          <a:xfrm>
            <a:off x="11206675" y="0"/>
            <a:ext cx="925800" cy="3411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GB">
                <a:solidFill>
                  <a:schemeClr val="lt2"/>
                </a:solidFill>
              </a:rPr>
              <a:t>Sawsan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4"/>
          <p:cNvSpPr txBox="1"/>
          <p:nvPr/>
        </p:nvSpPr>
        <p:spPr>
          <a:xfrm>
            <a:off x="2102445" y="1"/>
            <a:ext cx="5985265" cy="8513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3200" u="none" cap="none" strike="noStrike">
                <a:solidFill>
                  <a:srgbClr val="1684AD"/>
                </a:solidFill>
                <a:latin typeface="Arial"/>
                <a:ea typeface="Arial"/>
                <a:cs typeface="Arial"/>
                <a:sym typeface="Arial"/>
              </a:rPr>
              <a:t>Analysis – Pricing Analysis</a:t>
            </a:r>
            <a:endParaRPr/>
          </a:p>
        </p:txBody>
      </p:sp>
      <p:pic>
        <p:nvPicPr>
          <p:cNvPr id="171" name="Google Shape;171;p44" title="This slide contains the following visuals: Percent of people by  willing of  monthly fees  ,Percentage of people by willing to pay ,slicer ,Will people accept the order ,slicer ,Number of Respondents ,rate of persons who have EV ,textbox ,image ,The mean of price . Please refer to the notes on this slide for details">
            <a:hlinkClick r:id="rId3"/>
          </p:cNvPr>
          <p:cNvPicPr preferRelativeResize="0"/>
          <p:nvPr/>
        </p:nvPicPr>
        <p:blipFill rotWithShape="1">
          <a:blip r:embed="rId4">
            <a:alphaModFix/>
          </a:blip>
          <a:srcRect b="0" l="0" r="0" t="0"/>
          <a:stretch/>
        </p:blipFill>
        <p:spPr>
          <a:xfrm>
            <a:off x="152400" y="0"/>
            <a:ext cx="12020550" cy="6855470"/>
          </a:xfrm>
          <a:prstGeom prst="rect">
            <a:avLst/>
          </a:prstGeom>
          <a:noFill/>
          <a:ln>
            <a:noFill/>
          </a:ln>
        </p:spPr>
      </p:pic>
      <p:sp>
        <p:nvSpPr>
          <p:cNvPr id="172" name="Google Shape;172;p44"/>
          <p:cNvSpPr txBox="1"/>
          <p:nvPr/>
        </p:nvSpPr>
        <p:spPr>
          <a:xfrm>
            <a:off x="11267575" y="0"/>
            <a:ext cx="864900" cy="255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GB">
                <a:solidFill>
                  <a:schemeClr val="lt2"/>
                </a:solidFill>
              </a:rPr>
              <a:t>Sawsan</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7"/>
          <p:cNvSpPr txBox="1"/>
          <p:nvPr>
            <p:ph type="title"/>
          </p:nvPr>
        </p:nvSpPr>
        <p:spPr>
          <a:xfrm>
            <a:off x="1504821" y="107373"/>
            <a:ext cx="9855199" cy="80346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GB">
                <a:solidFill>
                  <a:srgbClr val="1684AD"/>
                </a:solidFill>
              </a:rPr>
              <a:t>Lean Canvas </a:t>
            </a:r>
            <a:endParaRPr>
              <a:solidFill>
                <a:srgbClr val="1684AD"/>
              </a:solidFill>
            </a:endParaRPr>
          </a:p>
        </p:txBody>
      </p:sp>
      <p:pic>
        <p:nvPicPr>
          <p:cNvPr descr="A blue rectangle with white text&#10;&#10;Description automatically generated" id="178" name="Google Shape;178;p47"/>
          <p:cNvPicPr preferRelativeResize="0"/>
          <p:nvPr/>
        </p:nvPicPr>
        <p:blipFill rotWithShape="1">
          <a:blip r:embed="rId3">
            <a:alphaModFix/>
          </a:blip>
          <a:srcRect b="0" l="0" r="0" t="0"/>
          <a:stretch/>
        </p:blipFill>
        <p:spPr>
          <a:xfrm>
            <a:off x="103909" y="95250"/>
            <a:ext cx="1400912" cy="803464"/>
          </a:xfrm>
          <a:prstGeom prst="rect">
            <a:avLst/>
          </a:prstGeom>
          <a:noFill/>
          <a:ln>
            <a:noFill/>
          </a:ln>
        </p:spPr>
      </p:pic>
      <p:pic>
        <p:nvPicPr>
          <p:cNvPr id="179" name="Google Shape;179;p47"/>
          <p:cNvPicPr preferRelativeResize="0"/>
          <p:nvPr/>
        </p:nvPicPr>
        <p:blipFill rotWithShape="1">
          <a:blip r:embed="rId4">
            <a:alphaModFix/>
          </a:blip>
          <a:srcRect b="0" l="0" r="0" t="39874"/>
          <a:stretch/>
        </p:blipFill>
        <p:spPr>
          <a:xfrm>
            <a:off x="57150" y="1614225"/>
            <a:ext cx="11925299" cy="3992000"/>
          </a:xfrm>
          <a:prstGeom prst="rect">
            <a:avLst/>
          </a:prstGeom>
          <a:noFill/>
          <a:ln>
            <a:noFill/>
          </a:ln>
        </p:spPr>
      </p:pic>
      <p:sp>
        <p:nvSpPr>
          <p:cNvPr id="180" name="Google Shape;180;p47"/>
          <p:cNvSpPr/>
          <p:nvPr/>
        </p:nvSpPr>
        <p:spPr>
          <a:xfrm>
            <a:off x="10195825" y="2434900"/>
            <a:ext cx="1245300" cy="1258500"/>
          </a:xfrm>
          <a:prstGeom prst="rect">
            <a:avLst/>
          </a:prstGeom>
          <a:solidFill>
            <a:srgbClr val="EFEFEF"/>
          </a:solidFill>
          <a:ln cap="flat" cmpd="sng" w="9525">
            <a:solidFill>
              <a:schemeClr val="lt1"/>
            </a:solidFill>
            <a:prstDash val="solid"/>
            <a:round/>
            <a:headEnd len="sm" w="sm" type="none"/>
            <a:tailEnd len="sm" w="sm" type="none"/>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7F7F7F"/>
                </a:solidFill>
              </a:rPr>
              <a:t>Location:</a:t>
            </a:r>
            <a:endParaRPr sz="1200">
              <a:solidFill>
                <a:srgbClr val="7F7F7F"/>
              </a:solidFill>
            </a:endParaRPr>
          </a:p>
          <a:p>
            <a:pPr indent="0" lvl="0" marL="0" rtl="0" algn="ctr">
              <a:spcBef>
                <a:spcPts val="0"/>
              </a:spcBef>
              <a:spcAft>
                <a:spcPts val="0"/>
              </a:spcAft>
              <a:buNone/>
            </a:pPr>
            <a:r>
              <a:rPr lang="en-GB" sz="1200">
                <a:solidFill>
                  <a:srgbClr val="7F7F7F"/>
                </a:solidFill>
              </a:rPr>
              <a:t>Rural areas:</a:t>
            </a:r>
            <a:endParaRPr sz="1200">
              <a:solidFill>
                <a:srgbClr val="7F7F7F"/>
              </a:solidFill>
            </a:endParaRPr>
          </a:p>
          <a:p>
            <a:pPr indent="0" lvl="0" marL="0" rtl="0" algn="ctr">
              <a:spcBef>
                <a:spcPts val="0"/>
              </a:spcBef>
              <a:spcAft>
                <a:spcPts val="0"/>
              </a:spcAft>
              <a:buNone/>
            </a:pPr>
            <a:r>
              <a:rPr lang="en-GB" sz="1200">
                <a:solidFill>
                  <a:srgbClr val="7F7F7F"/>
                </a:solidFill>
              </a:rPr>
              <a:t>Lancashire</a:t>
            </a:r>
            <a:endParaRPr sz="1200">
              <a:solidFill>
                <a:srgbClr val="7F7F7F"/>
              </a:solidFill>
            </a:endParaRPr>
          </a:p>
          <a:p>
            <a:pPr indent="0" lvl="0" marL="0" rtl="0" algn="ctr">
              <a:spcBef>
                <a:spcPts val="0"/>
              </a:spcBef>
              <a:spcAft>
                <a:spcPts val="0"/>
              </a:spcAft>
              <a:buNone/>
            </a:pPr>
            <a:r>
              <a:rPr lang="en-GB" sz="1200">
                <a:solidFill>
                  <a:srgbClr val="7F7F7F"/>
                </a:solidFill>
              </a:rPr>
              <a:t>Yorkshire, </a:t>
            </a:r>
            <a:endParaRPr sz="1200">
              <a:solidFill>
                <a:srgbClr val="7F7F7F"/>
              </a:solidFill>
            </a:endParaRPr>
          </a:p>
          <a:p>
            <a:pPr indent="0" lvl="0" marL="0" rtl="0" algn="ctr">
              <a:spcBef>
                <a:spcPts val="0"/>
              </a:spcBef>
              <a:spcAft>
                <a:spcPts val="0"/>
              </a:spcAft>
              <a:buNone/>
            </a:pPr>
            <a:r>
              <a:rPr lang="en-GB" sz="1200">
                <a:solidFill>
                  <a:srgbClr val="7F7F7F"/>
                </a:solidFill>
              </a:rPr>
              <a:t>Midlands</a:t>
            </a:r>
            <a:endParaRPr sz="1200">
              <a:solidFill>
                <a:srgbClr val="7F7F7F"/>
              </a:solidFill>
            </a:endParaRPr>
          </a:p>
        </p:txBody>
      </p:sp>
      <p:sp>
        <p:nvSpPr>
          <p:cNvPr id="181" name="Google Shape;181;p47"/>
          <p:cNvSpPr/>
          <p:nvPr/>
        </p:nvSpPr>
        <p:spPr>
          <a:xfrm>
            <a:off x="7507250" y="4414675"/>
            <a:ext cx="1544100" cy="939000"/>
          </a:xfrm>
          <a:prstGeom prst="rect">
            <a:avLst/>
          </a:prstGeom>
          <a:solidFill>
            <a:srgbClr val="ADD6FF"/>
          </a:solidFill>
          <a:ln cap="flat" cmpd="sng" w="9525">
            <a:solidFill>
              <a:schemeClr val="lt1"/>
            </a:solidFill>
            <a:prstDash val="solid"/>
            <a:round/>
            <a:headEnd len="sm" w="sm" type="none"/>
            <a:tailEnd len="sm" w="sm" type="none"/>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374151"/>
                </a:solidFill>
              </a:rPr>
              <a:t>One Time </a:t>
            </a:r>
            <a:r>
              <a:rPr lang="en-GB" sz="1200">
                <a:solidFill>
                  <a:srgbClr val="374151"/>
                </a:solidFill>
              </a:rPr>
              <a:t>Purchase</a:t>
            </a:r>
            <a:endParaRPr sz="1200">
              <a:solidFill>
                <a:srgbClr val="374151"/>
              </a:solidFill>
            </a:endParaRPr>
          </a:p>
          <a:p>
            <a:pPr indent="0" lvl="0" marL="0" rtl="0" algn="ctr">
              <a:spcBef>
                <a:spcPts val="0"/>
              </a:spcBef>
              <a:spcAft>
                <a:spcPts val="0"/>
              </a:spcAft>
              <a:buNone/>
            </a:pPr>
            <a:r>
              <a:rPr lang="en-GB" sz="1200">
                <a:solidFill>
                  <a:srgbClr val="374151"/>
                </a:solidFill>
              </a:rPr>
              <a:t>£560</a:t>
            </a:r>
            <a:endParaRPr sz="1200">
              <a:solidFill>
                <a:srgbClr val="37415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2023-07-17T15:37:09Z</dcterms:created>
  <dc:creator>Power BI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